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6" r:id="rId2"/>
    <p:sldId id="496" r:id="rId3"/>
    <p:sldId id="401" r:id="rId4"/>
    <p:sldId id="486" r:id="rId5"/>
    <p:sldId id="488" r:id="rId6"/>
    <p:sldId id="489" r:id="rId7"/>
    <p:sldId id="494" r:id="rId8"/>
    <p:sldId id="490" r:id="rId9"/>
    <p:sldId id="420" r:id="rId10"/>
    <p:sldId id="491" r:id="rId11"/>
    <p:sldId id="492" r:id="rId12"/>
    <p:sldId id="493" r:id="rId13"/>
    <p:sldId id="409" r:id="rId14"/>
    <p:sldId id="296" r:id="rId15"/>
    <p:sldId id="495" r:id="rId16"/>
    <p:sldId id="504" r:id="rId17"/>
    <p:sldId id="498" r:id="rId18"/>
    <p:sldId id="506" r:id="rId19"/>
    <p:sldId id="507" r:id="rId20"/>
    <p:sldId id="526" r:id="rId21"/>
    <p:sldId id="511" r:id="rId22"/>
    <p:sldId id="512" r:id="rId23"/>
    <p:sldId id="528" r:id="rId24"/>
    <p:sldId id="513" r:id="rId25"/>
    <p:sldId id="514" r:id="rId26"/>
    <p:sldId id="530" r:id="rId27"/>
    <p:sldId id="515" r:id="rId28"/>
    <p:sldId id="517" r:id="rId29"/>
    <p:sldId id="519" r:id="rId30"/>
    <p:sldId id="522" r:id="rId31"/>
    <p:sldId id="520" r:id="rId32"/>
    <p:sldId id="521" r:id="rId33"/>
    <p:sldId id="518" r:id="rId34"/>
    <p:sldId id="523" r:id="rId35"/>
    <p:sldId id="524" r:id="rId36"/>
    <p:sldId id="525" r:id="rId37"/>
    <p:sldId id="497" r:id="rId38"/>
    <p:sldId id="505" r:id="rId39"/>
    <p:sldId id="509" r:id="rId40"/>
    <p:sldId id="499" r:id="rId41"/>
    <p:sldId id="527" r:id="rId42"/>
    <p:sldId id="501" r:id="rId43"/>
    <p:sldId id="510" r:id="rId44"/>
    <p:sldId id="403" r:id="rId45"/>
    <p:sldId id="484" r:id="rId46"/>
    <p:sldId id="411" r:id="rId47"/>
    <p:sldId id="502" r:id="rId48"/>
    <p:sldId id="503" r:id="rId49"/>
    <p:sldId id="529" r:id="rId50"/>
    <p:sldId id="399" r:id="rId51"/>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74"/>
  </p:normalViewPr>
  <p:slideViewPr>
    <p:cSldViewPr snapToGrid="0" snapToObjects="1">
      <p:cViewPr varScale="1">
        <p:scale>
          <a:sx n="104" d="100"/>
          <a:sy n="104" d="100"/>
        </p:scale>
        <p:origin x="1782"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9787" cy="498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9" y="2"/>
            <a:ext cx="2949787" cy="498693"/>
          </a:xfrm>
          <a:prstGeom prst="rect">
            <a:avLst/>
          </a:prstGeom>
        </p:spPr>
        <p:txBody>
          <a:bodyPr vert="horz" lIns="91440" tIns="45720" rIns="91440" bIns="45720" rtlCol="0"/>
          <a:lstStyle>
            <a:lvl1pPr algn="r">
              <a:defRPr sz="1200"/>
            </a:lvl1pPr>
          </a:lstStyle>
          <a:p>
            <a:fld id="{F792CA38-B8FC-7F4C-ACAC-C16C830CF718}" type="datetimeFigureOut">
              <a:rPr lang="en-US" smtClean="0"/>
              <a:t>5/28/2019</a:t>
            </a:fld>
            <a:endParaRPr lang="en-US"/>
          </a:p>
        </p:txBody>
      </p:sp>
      <p:sp>
        <p:nvSpPr>
          <p:cNvPr id="4" name="Slide Image Placeholder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83308"/>
            <a:ext cx="5445760" cy="391361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0649"/>
            <a:ext cx="2949787" cy="4986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9" y="9440649"/>
            <a:ext cx="2949787" cy="498692"/>
          </a:xfrm>
          <a:prstGeom prst="rect">
            <a:avLst/>
          </a:prstGeom>
        </p:spPr>
        <p:txBody>
          <a:bodyPr vert="horz" lIns="91440" tIns="45720" rIns="91440" bIns="45720" rtlCol="0" anchor="b"/>
          <a:lstStyle>
            <a:lvl1pPr algn="r">
              <a:defRPr sz="1200"/>
            </a:lvl1pPr>
          </a:lstStyle>
          <a:p>
            <a:fld id="{D9FC3548-0485-8640-B2CB-ED9EA1515C80}" type="slidenum">
              <a:rPr lang="en-US" smtClean="0"/>
              <a:t>‹#›</a:t>
            </a:fld>
            <a:endParaRPr lang="en-US"/>
          </a:p>
        </p:txBody>
      </p:sp>
    </p:spTree>
    <p:extLst>
      <p:ext uri="{BB962C8B-B14F-4D97-AF65-F5344CB8AC3E}">
        <p14:creationId xmlns:p14="http://schemas.microsoft.com/office/powerpoint/2010/main" val="2080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6122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C3548-0485-8640-B2CB-ED9EA1515C80}" type="slidenum">
              <a:rPr lang="en-US" smtClean="0"/>
              <a:t>8</a:t>
            </a:fld>
            <a:endParaRPr lang="en-US"/>
          </a:p>
        </p:txBody>
      </p:sp>
    </p:spTree>
    <p:extLst>
      <p:ext uri="{BB962C8B-B14F-4D97-AF65-F5344CB8AC3E}">
        <p14:creationId xmlns:p14="http://schemas.microsoft.com/office/powerpoint/2010/main" val="3494215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80272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9138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920750" y="746125"/>
            <a:ext cx="4965700" cy="37258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06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701800"/>
            <a:ext cx="5604000" cy="5454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Shape 36"/>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300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42F98-8BEF-F542-8DAD-F504120863ED}"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42F98-8BEF-F542-8DAD-F504120863ED}"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742F98-8BEF-F542-8DAD-F504120863ED}"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742F98-8BEF-F542-8DAD-F504120863ED}" type="datetimeFigureOut">
              <a:rPr lang="en-US" smtClean="0"/>
              <a:t>5/28/2019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742F98-8BEF-F542-8DAD-F504120863ED}" type="datetimeFigureOut">
              <a:rPr lang="en-US" smtClean="0"/>
              <a:t>5/28/2019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42F98-8BEF-F542-8DAD-F504120863ED}" type="datetimeFigureOut">
              <a:rPr lang="en-US" smtClean="0"/>
              <a:t>5/28/2019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42F98-8BEF-F542-8DAD-F504120863ED}"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42F98-8BEF-F542-8DAD-F504120863ED}"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2B148-C0F7-014B-AD41-136CA062160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42F98-8BEF-F542-8DAD-F504120863ED}" type="datetimeFigureOut">
              <a:rPr lang="en-US" smtClean="0"/>
              <a:t>5/28/2019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B148-C0F7-014B-AD41-136CA0621602}" type="slidenum">
              <a:rPr lang="en-US" smtClean="0"/>
              <a:t>‹#›</a:t>
            </a:fld>
            <a:endParaRPr lang="en-US"/>
          </a:p>
        </p:txBody>
      </p:sp>
    </p:spTree>
    <p:extLst>
      <p:ext uri="{BB962C8B-B14F-4D97-AF65-F5344CB8AC3E}">
        <p14:creationId xmlns:p14="http://schemas.microsoft.com/office/powerpoint/2010/main" val="726511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c.hsu.edu.h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hsuhkbti.com/SearchBTI?search=technical+analysis" TargetMode="External"/><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tiff"/><Relationship Id="rId7"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tif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tiff"/><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scsiu@hsmc.edu.h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TW" sz="3600" dirty="0"/>
              <a:t>AI VS Human Translation: </a:t>
            </a:r>
            <a:br>
              <a:rPr lang="en-US" altLang="zh-TW" sz="3600" dirty="0"/>
            </a:br>
            <a:r>
              <a:rPr lang="en-US" altLang="zh-TW" sz="3600" dirty="0"/>
              <a:t>The Inevitable Replacement?</a:t>
            </a:r>
            <a:endParaRPr lang="en-US" sz="3600" dirty="0"/>
          </a:p>
        </p:txBody>
      </p:sp>
      <p:sp>
        <p:nvSpPr>
          <p:cNvPr id="3" name="Subtitle 2"/>
          <p:cNvSpPr>
            <a:spLocks noGrp="1"/>
          </p:cNvSpPr>
          <p:nvPr>
            <p:ph type="subTitle" idx="1"/>
          </p:nvPr>
        </p:nvSpPr>
        <p:spPr>
          <a:xfrm>
            <a:off x="1143000" y="3602038"/>
            <a:ext cx="6858000" cy="2242172"/>
          </a:xfrm>
        </p:spPr>
        <p:txBody>
          <a:bodyPr>
            <a:normAutofit fontScale="92500"/>
          </a:bodyPr>
          <a:lstStyle/>
          <a:p>
            <a:endParaRPr lang="en-US" dirty="0"/>
          </a:p>
          <a:p>
            <a:r>
              <a:rPr lang="en-US" dirty="0" err="1"/>
              <a:t>Dr</a:t>
            </a:r>
            <a:r>
              <a:rPr lang="en-US" dirty="0"/>
              <a:t> Sai-</a:t>
            </a:r>
            <a:r>
              <a:rPr lang="en-US" dirty="0" err="1"/>
              <a:t>cheong</a:t>
            </a:r>
            <a:r>
              <a:rPr lang="en-US" dirty="0"/>
              <a:t> SIU</a:t>
            </a:r>
          </a:p>
          <a:p>
            <a:r>
              <a:rPr lang="en-US" dirty="0"/>
              <a:t>Director, Deep Learning Research and Application Centre</a:t>
            </a:r>
          </a:p>
          <a:p>
            <a:r>
              <a:rPr lang="en-US" altLang="zh-HK" dirty="0"/>
              <a:t>Associate Professor, School of Translation</a:t>
            </a:r>
            <a:endParaRPr lang="en-US" dirty="0"/>
          </a:p>
          <a:p>
            <a:r>
              <a:rPr lang="en-US" dirty="0"/>
              <a:t>The Hang Seng University of Hong Kong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543" y="588059"/>
            <a:ext cx="4012388" cy="976533"/>
          </a:xfrm>
          <a:prstGeom prst="rect">
            <a:avLst/>
          </a:prstGeom>
        </p:spPr>
      </p:pic>
      <p:pic>
        <p:nvPicPr>
          <p:cNvPr id="5"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88059"/>
            <a:ext cx="2772744" cy="976532"/>
          </a:xfrm>
          <a:prstGeom prst="rect">
            <a:avLst/>
          </a:prstGeom>
        </p:spPr>
      </p:pic>
    </p:spTree>
    <p:extLst>
      <p:ext uri="{BB962C8B-B14F-4D97-AF65-F5344CB8AC3E}">
        <p14:creationId xmlns:p14="http://schemas.microsoft.com/office/powerpoint/2010/main" val="8972815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Deep Learning</a:t>
            </a:r>
            <a:endParaRPr lang="zh-HK" altLang="en-US" dirty="0"/>
          </a:p>
        </p:txBody>
      </p:sp>
      <p:sp>
        <p:nvSpPr>
          <p:cNvPr id="6" name="Rectangle 3"/>
          <p:cNvSpPr/>
          <p:nvPr/>
        </p:nvSpPr>
        <p:spPr>
          <a:xfrm>
            <a:off x="311700" y="1456789"/>
            <a:ext cx="2560320" cy="13447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sz="3200" kern="1200">
                <a:solidFill>
                  <a:prstClr val="black"/>
                </a:solidFill>
              </a:rPr>
              <a:t>AlphaGo</a:t>
            </a:r>
            <a:endParaRPr lang="en-US" sz="3200" kern="1200" dirty="0">
              <a:solidFill>
                <a:prstClr val="black"/>
              </a:solidFill>
            </a:endParaRPr>
          </a:p>
        </p:txBody>
      </p:sp>
      <p:sp>
        <p:nvSpPr>
          <p:cNvPr id="7" name="Rectangle 5"/>
          <p:cNvSpPr/>
          <p:nvPr/>
        </p:nvSpPr>
        <p:spPr>
          <a:xfrm>
            <a:off x="3291840" y="1456789"/>
            <a:ext cx="2560320" cy="13447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buClrTx/>
              <a:buFontTx/>
              <a:buNone/>
            </a:pPr>
            <a:r>
              <a:rPr lang="en-US" sz="2800" kern="1200" dirty="0">
                <a:solidFill>
                  <a:prstClr val="black"/>
                </a:solidFill>
              </a:rPr>
              <a:t>Speech</a:t>
            </a:r>
          </a:p>
          <a:p>
            <a:pPr algn="ctr">
              <a:buClrTx/>
              <a:buFontTx/>
              <a:buNone/>
            </a:pPr>
            <a:r>
              <a:rPr lang="en-US" sz="2800" kern="1200" dirty="0">
                <a:solidFill>
                  <a:prstClr val="black"/>
                </a:solidFill>
              </a:rPr>
              <a:t>recognition</a:t>
            </a:r>
          </a:p>
        </p:txBody>
      </p:sp>
      <p:sp>
        <p:nvSpPr>
          <p:cNvPr id="8" name="Rectangle 7"/>
          <p:cNvSpPr/>
          <p:nvPr/>
        </p:nvSpPr>
        <p:spPr>
          <a:xfrm>
            <a:off x="6271980" y="4464095"/>
            <a:ext cx="2560320" cy="13447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sz="2800" kern="1200" dirty="0">
                <a:solidFill>
                  <a:prstClr val="black"/>
                </a:solidFill>
              </a:rPr>
              <a:t>Self-driving cars and many more</a:t>
            </a:r>
          </a:p>
        </p:txBody>
      </p:sp>
      <p:sp>
        <p:nvSpPr>
          <p:cNvPr id="9" name="Rectangle 5"/>
          <p:cNvSpPr/>
          <p:nvPr/>
        </p:nvSpPr>
        <p:spPr>
          <a:xfrm>
            <a:off x="6271980" y="1456789"/>
            <a:ext cx="2560320" cy="13447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sz="2800" kern="1200" dirty="0">
                <a:solidFill>
                  <a:prstClr val="black"/>
                </a:solidFill>
              </a:rPr>
              <a:t>Sentiment analysis</a:t>
            </a:r>
          </a:p>
        </p:txBody>
      </p:sp>
      <p:sp>
        <p:nvSpPr>
          <p:cNvPr id="10" name="Rectangle 5"/>
          <p:cNvSpPr/>
          <p:nvPr/>
        </p:nvSpPr>
        <p:spPr>
          <a:xfrm>
            <a:off x="311700" y="2960442"/>
            <a:ext cx="2560320" cy="134470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buClrTx/>
              <a:buFontTx/>
              <a:buNone/>
            </a:pPr>
            <a:r>
              <a:rPr lang="en-US" sz="2800" kern="1200" dirty="0">
                <a:solidFill>
                  <a:prstClr val="black"/>
                </a:solidFill>
              </a:rPr>
              <a:t>Summarization</a:t>
            </a:r>
          </a:p>
        </p:txBody>
      </p:sp>
      <p:sp>
        <p:nvSpPr>
          <p:cNvPr id="11" name="Rectangle 5"/>
          <p:cNvSpPr/>
          <p:nvPr/>
        </p:nvSpPr>
        <p:spPr>
          <a:xfrm>
            <a:off x="3291840" y="2960442"/>
            <a:ext cx="2560320" cy="13447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buClrTx/>
              <a:buFontTx/>
              <a:buNone/>
            </a:pPr>
            <a:r>
              <a:rPr lang="en-US" sz="2800" kern="1200" dirty="0" err="1">
                <a:solidFill>
                  <a:prstClr val="black"/>
                </a:solidFill>
              </a:rPr>
              <a:t>Chatbot</a:t>
            </a:r>
            <a:endParaRPr lang="en-US" sz="2800" kern="1200" dirty="0">
              <a:solidFill>
                <a:prstClr val="black"/>
              </a:solidFill>
            </a:endParaRPr>
          </a:p>
        </p:txBody>
      </p:sp>
      <p:sp>
        <p:nvSpPr>
          <p:cNvPr id="12" name="Rectangle 5"/>
          <p:cNvSpPr/>
          <p:nvPr/>
        </p:nvSpPr>
        <p:spPr>
          <a:xfrm>
            <a:off x="6271980" y="2960442"/>
            <a:ext cx="2560320" cy="134470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buClrTx/>
              <a:buFontTx/>
              <a:buNone/>
            </a:pPr>
            <a:r>
              <a:rPr lang="en-US" sz="2800" kern="1200" dirty="0">
                <a:solidFill>
                  <a:prstClr val="black"/>
                </a:solidFill>
              </a:rPr>
              <a:t>Stock price prediction</a:t>
            </a:r>
          </a:p>
        </p:txBody>
      </p:sp>
      <p:sp>
        <p:nvSpPr>
          <p:cNvPr id="13" name="Rectangle 7"/>
          <p:cNvSpPr/>
          <p:nvPr/>
        </p:nvSpPr>
        <p:spPr>
          <a:xfrm>
            <a:off x="311700" y="4464095"/>
            <a:ext cx="2560320" cy="13447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sz="2800" kern="1200" dirty="0">
                <a:solidFill>
                  <a:prstClr val="black"/>
                </a:solidFill>
              </a:rPr>
              <a:t>Image classification</a:t>
            </a:r>
          </a:p>
        </p:txBody>
      </p:sp>
      <p:sp>
        <p:nvSpPr>
          <p:cNvPr id="14" name="Rectangle 7"/>
          <p:cNvSpPr/>
          <p:nvPr/>
        </p:nvSpPr>
        <p:spPr>
          <a:xfrm>
            <a:off x="3291840" y="4464095"/>
            <a:ext cx="2560320" cy="13447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buClrTx/>
              <a:buFontTx/>
              <a:buNone/>
            </a:pPr>
            <a:r>
              <a:rPr lang="en-US" sz="2800" kern="1200" dirty="0">
                <a:solidFill>
                  <a:prstClr val="black"/>
                </a:solidFill>
              </a:rPr>
              <a:t>Object detection</a:t>
            </a:r>
          </a:p>
        </p:txBody>
      </p:sp>
      <p:pic>
        <p:nvPicPr>
          <p:cNvPr id="1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7"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13228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Deep Learning Research and Application Centre</a:t>
            </a:r>
            <a:endParaRPr lang="en-US" dirty="0"/>
          </a:p>
        </p:txBody>
      </p:sp>
      <p:sp>
        <p:nvSpPr>
          <p:cNvPr id="3" name="Content Placeholder 2"/>
          <p:cNvSpPr>
            <a:spLocks noGrp="1"/>
          </p:cNvSpPr>
          <p:nvPr>
            <p:ph idx="1"/>
          </p:nvPr>
        </p:nvSpPr>
        <p:spPr/>
        <p:txBody>
          <a:bodyPr/>
          <a:lstStyle/>
          <a:p>
            <a:r>
              <a:rPr lang="en-US" altLang="zh-HK" dirty="0"/>
              <a:t>Funding of HK$6.8 million</a:t>
            </a:r>
          </a:p>
          <a:p>
            <a:r>
              <a:rPr lang="en-US" altLang="zh-HK" dirty="0"/>
              <a:t>Hardware: </a:t>
            </a:r>
            <a:r>
              <a:rPr lang="en-US" altLang="zh-HK" dirty="0">
                <a:solidFill>
                  <a:srgbClr val="00B050"/>
                </a:solidFill>
              </a:rPr>
              <a:t>Graphics processing unit (GPU)-accelerated hardware</a:t>
            </a:r>
            <a:r>
              <a:rPr lang="en-US" altLang="zh-HK" dirty="0"/>
              <a:t> for much faster training and decoding</a:t>
            </a:r>
          </a:p>
          <a:p>
            <a:r>
              <a:rPr lang="en-US" altLang="zh-HK" dirty="0"/>
              <a:t>Software: </a:t>
            </a:r>
            <a:r>
              <a:rPr lang="en-US" altLang="zh-HK" dirty="0" err="1"/>
              <a:t>PyTorch</a:t>
            </a:r>
            <a:r>
              <a:rPr lang="en-US" altLang="zh-HK" dirty="0"/>
              <a:t>, </a:t>
            </a:r>
            <a:r>
              <a:rPr lang="en-US" altLang="zh-HK" dirty="0" err="1"/>
              <a:t>Tensorflow</a:t>
            </a:r>
            <a:r>
              <a:rPr lang="en-US" altLang="zh-HK" dirty="0"/>
              <a:t>, </a:t>
            </a:r>
            <a:r>
              <a:rPr lang="en-US" altLang="zh-HK" dirty="0" err="1"/>
              <a:t>Keras</a:t>
            </a:r>
            <a:r>
              <a:rPr lang="en-US" altLang="zh-HK" dirty="0"/>
              <a:t>, Transformer</a:t>
            </a:r>
            <a:r>
              <a:rPr lang="is-IS" altLang="zh-HK" dirty="0"/>
              <a:t>…</a:t>
            </a:r>
            <a:endParaRPr lang="en-US" altLang="zh-HK" dirty="0"/>
          </a:p>
          <a:p>
            <a:r>
              <a:rPr lang="en-US" altLang="zh-HK" dirty="0"/>
              <a:t>Projects involving </a:t>
            </a:r>
            <a:r>
              <a:rPr lang="en-US" altLang="zh-HK" dirty="0">
                <a:solidFill>
                  <a:srgbClr val="00B050"/>
                </a:solidFill>
              </a:rPr>
              <a:t>deep neural networks</a:t>
            </a:r>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3974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Projects </a:t>
            </a:r>
            <a:r>
              <a:rPr lang="en-US" altLang="zh-HK" sz="4000" dirty="0"/>
              <a:t>(</a:t>
            </a:r>
            <a:r>
              <a:rPr lang="en-US" altLang="zh-HK" sz="4000" dirty="0">
                <a:hlinkClick r:id="rId2"/>
              </a:rPr>
              <a:t>https://dlc.hsu.edu.hk/</a:t>
            </a:r>
            <a:r>
              <a:rPr lang="en-US" altLang="zh-HK" sz="4000" dirty="0"/>
              <a:t>)</a:t>
            </a:r>
            <a:endParaRPr lang="en-US" sz="4000" dirty="0"/>
          </a:p>
        </p:txBody>
      </p:sp>
      <p:sp>
        <p:nvSpPr>
          <p:cNvPr id="3" name="Content Placeholder 2"/>
          <p:cNvSpPr>
            <a:spLocks noGrp="1"/>
          </p:cNvSpPr>
          <p:nvPr>
            <p:ph idx="1"/>
          </p:nvPr>
        </p:nvSpPr>
        <p:spPr/>
        <p:txBody>
          <a:bodyPr/>
          <a:lstStyle/>
          <a:p>
            <a:r>
              <a:rPr lang="en-US" altLang="zh-HK" dirty="0"/>
              <a:t>Machine translation </a:t>
            </a:r>
            <a:r>
              <a:rPr lang="en-US" altLang="zh-HK" dirty="0">
                <a:solidFill>
                  <a:srgbClr val="00B050"/>
                </a:solidFill>
              </a:rPr>
              <a:t>(e.g., automatic translation of listing documents; recent funding: HK$1.4 million)</a:t>
            </a:r>
          </a:p>
          <a:p>
            <a:r>
              <a:rPr lang="en-US" altLang="zh-CN" dirty="0"/>
              <a:t>Smart retail</a:t>
            </a:r>
          </a:p>
          <a:p>
            <a:r>
              <a:rPr lang="en-US" altLang="zh-CN" dirty="0"/>
              <a:t>English proofreading</a:t>
            </a:r>
          </a:p>
          <a:p>
            <a:r>
              <a:rPr lang="en-US" altLang="zh-CN" dirty="0"/>
              <a:t>Weather analysis, forecast and communication</a:t>
            </a:r>
          </a:p>
          <a:p>
            <a:r>
              <a:rPr lang="en-US" altLang="zh-CN" dirty="0"/>
              <a:t>Detection of fake news</a:t>
            </a:r>
          </a:p>
          <a:p>
            <a:r>
              <a:rPr lang="en-US" altLang="zh-CN" dirty="0"/>
              <a:t>Financial analysis</a:t>
            </a:r>
          </a:p>
        </p:txBody>
      </p:sp>
      <p:pic>
        <p:nvPicPr>
          <p:cNvPr id="6"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 xmlns:a16="http://schemas.microsoft.com/office/drawing/2014/main"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50227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en-US" altLang="zh-HK" dirty="0">
                <a:solidFill>
                  <a:schemeClr val="bg1"/>
                </a:solidFill>
              </a:rPr>
              <a:t>Overview: </a:t>
            </a:r>
            <a:br>
              <a:rPr lang="en-US" altLang="zh-HK" dirty="0">
                <a:solidFill>
                  <a:schemeClr val="bg1"/>
                </a:solidFill>
              </a:rPr>
            </a:br>
            <a:r>
              <a:rPr lang="en-US" altLang="zh-HK" dirty="0">
                <a:solidFill>
                  <a:schemeClr val="bg1"/>
                </a:solidFill>
              </a:rPr>
              <a:t>Translation Industry and Translation Technology</a:t>
            </a:r>
          </a:p>
        </p:txBody>
      </p:sp>
    </p:spTree>
    <p:extLst>
      <p:ext uri="{BB962C8B-B14F-4D97-AF65-F5344CB8AC3E}">
        <p14:creationId xmlns:p14="http://schemas.microsoft.com/office/powerpoint/2010/main" val="37282342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HK" dirty="0"/>
              <a:t>What do translators mean for your business? What does a translator do?</a:t>
            </a:r>
            <a:endParaRPr lang="zh-HK" altLang="en-US" dirty="0"/>
          </a:p>
        </p:txBody>
      </p:sp>
      <p:sp>
        <p:nvSpPr>
          <p:cNvPr id="6" name="Rectangle 3"/>
          <p:cNvSpPr/>
          <p:nvPr/>
        </p:nvSpPr>
        <p:spPr>
          <a:xfrm>
            <a:off x="1738742" y="2041233"/>
            <a:ext cx="2780147" cy="1526877"/>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buClrTx/>
              <a:buFontTx/>
              <a:buNone/>
            </a:pPr>
            <a:r>
              <a:rPr lang="en-US" sz="3200" kern="1200" dirty="0">
                <a:solidFill>
                  <a:prstClr val="black"/>
                </a:solidFill>
              </a:rPr>
              <a:t>Translation</a:t>
            </a:r>
          </a:p>
        </p:txBody>
      </p:sp>
      <p:sp>
        <p:nvSpPr>
          <p:cNvPr id="7" name="Rectangle 5"/>
          <p:cNvSpPr/>
          <p:nvPr/>
        </p:nvSpPr>
        <p:spPr>
          <a:xfrm>
            <a:off x="4722089" y="2041232"/>
            <a:ext cx="2780147" cy="1526877"/>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sz="3200" kern="1200" dirty="0">
                <a:solidFill>
                  <a:prstClr val="black"/>
                </a:solidFill>
              </a:rPr>
              <a:t>Interpreting</a:t>
            </a:r>
          </a:p>
        </p:txBody>
      </p:sp>
      <p:sp>
        <p:nvSpPr>
          <p:cNvPr id="10" name="Rectangle 5"/>
          <p:cNvSpPr/>
          <p:nvPr/>
        </p:nvSpPr>
        <p:spPr>
          <a:xfrm>
            <a:off x="189342" y="3918653"/>
            <a:ext cx="2780147" cy="152687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buClrTx/>
              <a:buFontTx/>
              <a:buNone/>
            </a:pPr>
            <a:r>
              <a:rPr lang="en-US" altLang="zh-HK" sz="3200" dirty="0">
                <a:solidFill>
                  <a:prstClr val="black"/>
                </a:solidFill>
              </a:rPr>
              <a:t>Localization</a:t>
            </a:r>
          </a:p>
        </p:txBody>
      </p:sp>
      <p:sp>
        <p:nvSpPr>
          <p:cNvPr id="11" name="Rectangle 5"/>
          <p:cNvSpPr/>
          <p:nvPr/>
        </p:nvSpPr>
        <p:spPr>
          <a:xfrm>
            <a:off x="3128816" y="3918654"/>
            <a:ext cx="2780147" cy="152687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buClrTx/>
              <a:buFontTx/>
              <a:buNone/>
            </a:pPr>
            <a:r>
              <a:rPr lang="en-US" altLang="zh-TW" sz="3200" dirty="0">
                <a:solidFill>
                  <a:prstClr val="black"/>
                </a:solidFill>
              </a:rPr>
              <a:t>Bilingual Editing and Writing</a:t>
            </a:r>
            <a:endParaRPr lang="en-US" altLang="zh-HK" sz="3200" dirty="0">
              <a:solidFill>
                <a:prstClr val="black"/>
              </a:solidFill>
            </a:endParaRPr>
          </a:p>
        </p:txBody>
      </p:sp>
      <p:sp>
        <p:nvSpPr>
          <p:cNvPr id="15" name="Rectangle 5"/>
          <p:cNvSpPr/>
          <p:nvPr/>
        </p:nvSpPr>
        <p:spPr>
          <a:xfrm>
            <a:off x="6068290" y="3918652"/>
            <a:ext cx="2780147" cy="1526877"/>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altLang="zh-TW" sz="3200" dirty="0">
                <a:solidFill>
                  <a:prstClr val="black"/>
                </a:solidFill>
              </a:rPr>
              <a:t>Many more </a:t>
            </a:r>
          </a:p>
          <a:p>
            <a:pPr algn="ctr">
              <a:buClrTx/>
              <a:buFontTx/>
              <a:buNone/>
            </a:pPr>
            <a:r>
              <a:rPr lang="en-US" altLang="zh-TW" sz="2400" dirty="0">
                <a:solidFill>
                  <a:prstClr val="black"/>
                </a:solidFill>
              </a:rPr>
              <a:t>(e.g., transcription, certification, term management…)</a:t>
            </a:r>
            <a:endParaRPr lang="en-US" altLang="zh-HK" sz="2400" dirty="0">
              <a:solidFill>
                <a:prstClr val="black"/>
              </a:solidFill>
            </a:endParaRPr>
          </a:p>
        </p:txBody>
      </p:sp>
      <p:pic>
        <p:nvPicPr>
          <p:cNvPr id="1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7"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64255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034474" y="2732597"/>
            <a:ext cx="2473178" cy="707886"/>
          </a:xfrm>
          <a:prstGeom prst="rect">
            <a:avLst/>
          </a:prstGeom>
          <a:noFill/>
        </p:spPr>
        <p:txBody>
          <a:bodyPr wrap="none" rtlCol="0">
            <a:spAutoFit/>
          </a:bodyPr>
          <a:lstStyle/>
          <a:p>
            <a:r>
              <a:rPr lang="en-US" altLang="zh-HK" sz="4000" dirty="0"/>
              <a:t>Translation</a:t>
            </a:r>
            <a:endParaRPr lang="zh-HK" altLang="en-US" sz="4000" dirty="0"/>
          </a:p>
        </p:txBody>
      </p:sp>
      <p:sp>
        <p:nvSpPr>
          <p:cNvPr id="4" name="向右箭號 3"/>
          <p:cNvSpPr/>
          <p:nvPr/>
        </p:nvSpPr>
        <p:spPr>
          <a:xfrm>
            <a:off x="3765044" y="2796930"/>
            <a:ext cx="766618" cy="572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字方塊 4"/>
          <p:cNvSpPr txBox="1"/>
          <p:nvPr/>
        </p:nvSpPr>
        <p:spPr>
          <a:xfrm>
            <a:off x="4789055" y="2113761"/>
            <a:ext cx="3375889" cy="1938992"/>
          </a:xfrm>
          <a:prstGeom prst="rect">
            <a:avLst/>
          </a:prstGeom>
          <a:solidFill>
            <a:schemeClr val="accent1">
              <a:lumMod val="20000"/>
              <a:lumOff val="80000"/>
            </a:schemeClr>
          </a:solidFill>
        </p:spPr>
        <p:txBody>
          <a:bodyPr wrap="square" rtlCol="0">
            <a:spAutoFit/>
          </a:bodyPr>
          <a:lstStyle/>
          <a:p>
            <a:pPr algn="ctr"/>
            <a:r>
              <a:rPr lang="en-US" altLang="zh-HK" sz="6000" dirty="0"/>
              <a:t>Language Services</a:t>
            </a:r>
            <a:endParaRPr lang="zh-HK" altLang="en-US" sz="6000"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
        <p:nvSpPr>
          <p:cNvPr id="8" name="圓角矩形圖說文字 7"/>
          <p:cNvSpPr/>
          <p:nvPr/>
        </p:nvSpPr>
        <p:spPr>
          <a:xfrm>
            <a:off x="777082" y="604984"/>
            <a:ext cx="2170545" cy="1283855"/>
          </a:xfrm>
          <a:prstGeom prst="wedgeRoundRectCallout">
            <a:avLst>
              <a:gd name="adj1" fmla="val -2535"/>
              <a:gd name="adj2" fmla="val 71133"/>
              <a:gd name="adj3" fmla="val 16667"/>
            </a:avLst>
          </a:prstGeom>
          <a:solidFill>
            <a:schemeClr val="accent1">
              <a:lumMod val="20000"/>
              <a:lumOff val="80000"/>
            </a:schemeClr>
          </a:solid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dirty="0">
                <a:solidFill>
                  <a:schemeClr val="accent1">
                    <a:lumMod val="75000"/>
                  </a:schemeClr>
                </a:solidFill>
              </a:rPr>
              <a:t>Translation</a:t>
            </a:r>
          </a:p>
          <a:p>
            <a:pPr algn="ctr"/>
            <a:r>
              <a:rPr lang="en-US" altLang="zh-HK" sz="2800" dirty="0">
                <a:solidFill>
                  <a:schemeClr val="accent1">
                    <a:lumMod val="75000"/>
                  </a:schemeClr>
                </a:solidFill>
              </a:rPr>
              <a:t>Volume</a:t>
            </a:r>
          </a:p>
        </p:txBody>
      </p:sp>
      <p:sp>
        <p:nvSpPr>
          <p:cNvPr id="9" name="圓角矩形圖說文字 8"/>
          <p:cNvSpPr/>
          <p:nvPr/>
        </p:nvSpPr>
        <p:spPr>
          <a:xfrm>
            <a:off x="3446389" y="327894"/>
            <a:ext cx="2170545" cy="1283855"/>
          </a:xfrm>
          <a:prstGeom prst="wedgeRoundRectCallout">
            <a:avLst>
              <a:gd name="adj1" fmla="val 7678"/>
              <a:gd name="adj2" fmla="val 69694"/>
              <a:gd name="adj3" fmla="val 16667"/>
            </a:avLst>
          </a:prstGeom>
          <a:solidFill>
            <a:schemeClr val="accent3">
              <a:lumMod val="20000"/>
              <a:lumOff val="80000"/>
            </a:schemeClr>
          </a:solid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dirty="0">
                <a:solidFill>
                  <a:schemeClr val="accent3">
                    <a:lumMod val="75000"/>
                  </a:schemeClr>
                </a:solidFill>
              </a:rPr>
              <a:t>Turnaround Time</a:t>
            </a:r>
          </a:p>
        </p:txBody>
      </p:sp>
      <p:sp>
        <p:nvSpPr>
          <p:cNvPr id="10" name="圓角矩形圖說文字 9"/>
          <p:cNvSpPr/>
          <p:nvPr/>
        </p:nvSpPr>
        <p:spPr>
          <a:xfrm>
            <a:off x="6219607" y="480294"/>
            <a:ext cx="2277848" cy="1283855"/>
          </a:xfrm>
          <a:prstGeom prst="wedgeRoundRectCallout">
            <a:avLst>
              <a:gd name="adj1" fmla="val 7678"/>
              <a:gd name="adj2" fmla="val 69694"/>
              <a:gd name="adj3" fmla="val 16667"/>
            </a:avLst>
          </a:prstGeom>
          <a:solidFill>
            <a:schemeClr val="accent5">
              <a:lumMod val="20000"/>
              <a:lumOff val="80000"/>
            </a:schemeClr>
          </a:solid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dirty="0">
                <a:solidFill>
                  <a:schemeClr val="accent5">
                    <a:lumMod val="75000"/>
                  </a:schemeClr>
                </a:solidFill>
              </a:rPr>
              <a:t>Text types</a:t>
            </a:r>
          </a:p>
        </p:txBody>
      </p:sp>
      <p:sp>
        <p:nvSpPr>
          <p:cNvPr id="11" name="圓角矩形圖說文字 10"/>
          <p:cNvSpPr/>
          <p:nvPr/>
        </p:nvSpPr>
        <p:spPr>
          <a:xfrm>
            <a:off x="777082" y="4166901"/>
            <a:ext cx="2170545" cy="1283855"/>
          </a:xfrm>
          <a:prstGeom prst="wedgeRoundRectCallout">
            <a:avLst>
              <a:gd name="adj1" fmla="val 44274"/>
              <a:gd name="adj2" fmla="val -74910"/>
              <a:gd name="adj3" fmla="val 16667"/>
            </a:avLst>
          </a:prstGeom>
          <a:solidFill>
            <a:schemeClr val="accent4">
              <a:lumMod val="20000"/>
              <a:lumOff val="80000"/>
            </a:schemeClr>
          </a:solidFill>
          <a:ln w="381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dirty="0">
                <a:solidFill>
                  <a:schemeClr val="accent4">
                    <a:lumMod val="75000"/>
                  </a:schemeClr>
                </a:solidFill>
              </a:rPr>
              <a:t>Linguistic and Cultural Issues</a:t>
            </a:r>
            <a:endParaRPr lang="zh-HK" altLang="en-US" sz="2800" dirty="0">
              <a:solidFill>
                <a:schemeClr val="accent4">
                  <a:lumMod val="75000"/>
                </a:schemeClr>
              </a:solidFill>
            </a:endParaRPr>
          </a:p>
        </p:txBody>
      </p:sp>
      <p:sp>
        <p:nvSpPr>
          <p:cNvPr id="12" name="圓角矩形圖說文字 11"/>
          <p:cNvSpPr/>
          <p:nvPr/>
        </p:nvSpPr>
        <p:spPr>
          <a:xfrm>
            <a:off x="6219607" y="4166901"/>
            <a:ext cx="2277848" cy="1283855"/>
          </a:xfrm>
          <a:prstGeom prst="wedgeRoundRectCallout">
            <a:avLst>
              <a:gd name="adj1" fmla="val -62960"/>
              <a:gd name="adj2" fmla="val -38939"/>
              <a:gd name="adj3" fmla="val 16667"/>
            </a:avLst>
          </a:prstGeom>
          <a:solidFill>
            <a:schemeClr val="accent2">
              <a:lumMod val="20000"/>
              <a:lumOff val="80000"/>
            </a:schemeClr>
          </a:solid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a:solidFill>
                  <a:schemeClr val="accent2">
                    <a:lumMod val="75000"/>
                  </a:schemeClr>
                </a:solidFill>
              </a:rPr>
              <a:t>Project Management</a:t>
            </a:r>
            <a:endParaRPr lang="zh-HK" altLang="en-US" sz="2800" dirty="0">
              <a:solidFill>
                <a:schemeClr val="accent2">
                  <a:lumMod val="75000"/>
                </a:schemeClr>
              </a:solidFill>
            </a:endParaRPr>
          </a:p>
        </p:txBody>
      </p:sp>
      <p:sp>
        <p:nvSpPr>
          <p:cNvPr id="13" name="圓角矩形圖說文字 12"/>
          <p:cNvSpPr/>
          <p:nvPr/>
        </p:nvSpPr>
        <p:spPr>
          <a:xfrm>
            <a:off x="3446388" y="4517668"/>
            <a:ext cx="2170545" cy="1283855"/>
          </a:xfrm>
          <a:prstGeom prst="wedgeRoundRectCallout">
            <a:avLst>
              <a:gd name="adj1" fmla="val -10194"/>
              <a:gd name="adj2" fmla="val -74191"/>
              <a:gd name="adj3" fmla="val 16667"/>
            </a:avLst>
          </a:prstGeom>
          <a:solidFill>
            <a:schemeClr val="accent6">
              <a:lumMod val="20000"/>
              <a:lumOff val="80000"/>
            </a:schemeClr>
          </a:solid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800">
                <a:solidFill>
                  <a:schemeClr val="accent6">
                    <a:lumMod val="50000"/>
                  </a:schemeClr>
                </a:solidFill>
              </a:rPr>
              <a:t>Technical Knowledge </a:t>
            </a:r>
            <a:endParaRPr lang="zh-HK" altLang="en-US" sz="2800" dirty="0">
              <a:solidFill>
                <a:schemeClr val="accent6">
                  <a:lumMod val="50000"/>
                </a:schemeClr>
              </a:solidFill>
            </a:endParaRPr>
          </a:p>
        </p:txBody>
      </p:sp>
    </p:spTree>
    <p:extLst>
      <p:ext uri="{BB962C8B-B14F-4D97-AF65-F5344CB8AC3E}">
        <p14:creationId xmlns:p14="http://schemas.microsoft.com/office/powerpoint/2010/main" val="336389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170546" y="2861906"/>
            <a:ext cx="4936288" cy="707886"/>
          </a:xfrm>
          <a:prstGeom prst="rect">
            <a:avLst/>
          </a:prstGeom>
          <a:noFill/>
        </p:spPr>
        <p:txBody>
          <a:bodyPr wrap="none" rtlCol="0">
            <a:spAutoFit/>
          </a:bodyPr>
          <a:lstStyle/>
          <a:p>
            <a:r>
              <a:rPr lang="en-US" altLang="zh-HK" sz="4000" dirty="0"/>
              <a:t>Translation Technology</a:t>
            </a:r>
            <a:endParaRPr lang="zh-HK" altLang="en-US" sz="4000" dirty="0"/>
          </a:p>
        </p:txBody>
      </p:sp>
      <p:sp>
        <p:nvSpPr>
          <p:cNvPr id="3" name="圓角矩形圖說文字 2"/>
          <p:cNvSpPr/>
          <p:nvPr/>
        </p:nvSpPr>
        <p:spPr>
          <a:xfrm>
            <a:off x="242181" y="866726"/>
            <a:ext cx="2844800" cy="1570182"/>
          </a:xfrm>
          <a:prstGeom prst="wedgeRoundRectCallout">
            <a:avLst>
              <a:gd name="adj1" fmla="val 32090"/>
              <a:gd name="adj2" fmla="val 6544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2800" dirty="0"/>
              <a:t>It’s more than </a:t>
            </a:r>
            <a:r>
              <a:rPr lang="en-US" altLang="zh-HK" sz="2800" dirty="0" err="1"/>
              <a:t>Gxxxle</a:t>
            </a:r>
            <a:r>
              <a:rPr lang="en-US" altLang="zh-HK" sz="2800" dirty="0"/>
              <a:t> Translate</a:t>
            </a:r>
            <a:endParaRPr lang="zh-HK" altLang="en-US" sz="2800" dirty="0"/>
          </a:p>
        </p:txBody>
      </p:sp>
      <p:sp>
        <p:nvSpPr>
          <p:cNvPr id="4" name="圓角矩形圖說文字 3"/>
          <p:cNvSpPr/>
          <p:nvPr/>
        </p:nvSpPr>
        <p:spPr>
          <a:xfrm>
            <a:off x="6061090" y="3977810"/>
            <a:ext cx="2844800" cy="1570182"/>
          </a:xfrm>
          <a:prstGeom prst="wedgeRoundRectCallout">
            <a:avLst>
              <a:gd name="adj1" fmla="val -29598"/>
              <a:gd name="adj2" fmla="val -7161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HK" sz="2800" dirty="0"/>
              <a:t>Electronic tools for Translation</a:t>
            </a:r>
            <a:endParaRPr lang="zh-HK" altLang="en-US" sz="2800"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25346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en-US" altLang="zh-HK" dirty="0">
                <a:solidFill>
                  <a:schemeClr val="bg1"/>
                </a:solidFill>
              </a:rPr>
              <a:t>Types of Translation Technology</a:t>
            </a:r>
          </a:p>
        </p:txBody>
      </p:sp>
    </p:spTree>
    <p:extLst>
      <p:ext uri="{BB962C8B-B14F-4D97-AF65-F5344CB8AC3E}">
        <p14:creationId xmlns:p14="http://schemas.microsoft.com/office/powerpoint/2010/main" val="4063171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9465" y="1690689"/>
            <a:ext cx="3531705" cy="16035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HK" sz="4000" dirty="0"/>
              <a:t>Electronic Dictionaries</a:t>
            </a:r>
          </a:p>
        </p:txBody>
      </p:sp>
      <p:sp>
        <p:nvSpPr>
          <p:cNvPr id="5" name="標題 4"/>
          <p:cNvSpPr>
            <a:spLocks noGrp="1"/>
          </p:cNvSpPr>
          <p:nvPr>
            <p:ph type="title"/>
          </p:nvPr>
        </p:nvSpPr>
        <p:spPr/>
        <p:txBody>
          <a:bodyPr/>
          <a:lstStyle/>
          <a:p>
            <a:r>
              <a:rPr lang="en-US" altLang="zh-HK" dirty="0"/>
              <a:t>Translation </a:t>
            </a:r>
            <a:r>
              <a:rPr lang="en-US" altLang="zh-CN" dirty="0"/>
              <a:t>Technology</a:t>
            </a:r>
            <a:endParaRPr lang="zh-HK" altLang="en-US" dirty="0"/>
          </a:p>
        </p:txBody>
      </p:sp>
      <p:sp>
        <p:nvSpPr>
          <p:cNvPr id="6" name="矩形 5"/>
          <p:cNvSpPr/>
          <p:nvPr/>
        </p:nvSpPr>
        <p:spPr>
          <a:xfrm>
            <a:off x="4806123" y="1690689"/>
            <a:ext cx="3531706" cy="1603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HK" sz="4000" dirty="0"/>
              <a:t>Translation Memories</a:t>
            </a:r>
            <a:endParaRPr lang="zh-HK" altLang="en-US" sz="4000" dirty="0"/>
          </a:p>
        </p:txBody>
      </p:sp>
      <p:sp>
        <p:nvSpPr>
          <p:cNvPr id="7" name="矩形 6"/>
          <p:cNvSpPr/>
          <p:nvPr/>
        </p:nvSpPr>
        <p:spPr>
          <a:xfrm>
            <a:off x="909465" y="3698738"/>
            <a:ext cx="3531706" cy="160351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HK" sz="4000" dirty="0"/>
              <a:t>Terminology Databases</a:t>
            </a:r>
            <a:endParaRPr lang="zh-HK" altLang="en-US" sz="4000" dirty="0"/>
          </a:p>
        </p:txBody>
      </p:sp>
      <p:sp>
        <p:nvSpPr>
          <p:cNvPr id="8" name="矩形 7"/>
          <p:cNvSpPr/>
          <p:nvPr/>
        </p:nvSpPr>
        <p:spPr>
          <a:xfrm>
            <a:off x="4806124" y="3698737"/>
            <a:ext cx="3531706" cy="160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dirty="0"/>
              <a:t>Automatic Translation</a:t>
            </a:r>
            <a:endParaRPr lang="zh-HK" altLang="en-US" sz="4000"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25064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Electronic Dictionaries</a:t>
            </a:r>
            <a:endParaRPr lang="zh-HK" altLang="en-US" dirty="0"/>
          </a:p>
        </p:txBody>
      </p:sp>
      <p:sp>
        <p:nvSpPr>
          <p:cNvPr id="4" name="矩形 3"/>
          <p:cNvSpPr/>
          <p:nvPr/>
        </p:nvSpPr>
        <p:spPr>
          <a:xfrm>
            <a:off x="905940" y="2690214"/>
            <a:ext cx="3531705" cy="160351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HK" sz="4000" dirty="0"/>
              <a:t>General Dictionaries</a:t>
            </a:r>
          </a:p>
        </p:txBody>
      </p:sp>
      <p:sp>
        <p:nvSpPr>
          <p:cNvPr id="5" name="矩形 4"/>
          <p:cNvSpPr/>
          <p:nvPr/>
        </p:nvSpPr>
        <p:spPr>
          <a:xfrm>
            <a:off x="4782201" y="2690214"/>
            <a:ext cx="3531705" cy="16035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HK" sz="4000" dirty="0" err="1"/>
              <a:t>Specialised</a:t>
            </a:r>
            <a:r>
              <a:rPr lang="en-US" altLang="zh-HK" sz="4000" dirty="0"/>
              <a:t> Dictionaries</a:t>
            </a:r>
          </a:p>
        </p:txBody>
      </p:sp>
      <p:pic>
        <p:nvPicPr>
          <p:cNvPr id="7"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8"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2423656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277087" y="317682"/>
            <a:ext cx="8570193" cy="69643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HK" sz="3200" dirty="0"/>
              <a:t>Artificial Intelligence</a:t>
            </a:r>
            <a:endParaRPr lang="zh-HK" altLang="en-US" sz="3200" dirty="0"/>
          </a:p>
        </p:txBody>
      </p:sp>
      <p:sp>
        <p:nvSpPr>
          <p:cNvPr id="5" name="文字方塊 4"/>
          <p:cNvSpPr txBox="1"/>
          <p:nvPr/>
        </p:nvSpPr>
        <p:spPr>
          <a:xfrm>
            <a:off x="277087" y="1153361"/>
            <a:ext cx="8533243"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lgn="ctr">
              <a:buFont typeface="Arial" panose="020B0604020202020204" pitchFamily="34" charset="0"/>
              <a:buChar char="•"/>
            </a:pPr>
            <a:r>
              <a:rPr lang="en-US" altLang="zh-HK" sz="3200" dirty="0">
                <a:solidFill>
                  <a:schemeClr val="accent1">
                    <a:lumMod val="75000"/>
                  </a:schemeClr>
                </a:solidFill>
              </a:rPr>
              <a:t>New Translation Algorithms</a:t>
            </a:r>
          </a:p>
          <a:p>
            <a:pPr marL="457200" indent="-457200" algn="ctr">
              <a:buFont typeface="Arial" panose="020B0604020202020204" pitchFamily="34" charset="0"/>
              <a:buChar char="•"/>
            </a:pPr>
            <a:r>
              <a:rPr lang="en-US" altLang="zh-HK" sz="3200" dirty="0">
                <a:solidFill>
                  <a:schemeClr val="accent1">
                    <a:lumMod val="75000"/>
                  </a:schemeClr>
                </a:solidFill>
              </a:rPr>
              <a:t>New Translation Applications</a:t>
            </a:r>
          </a:p>
        </p:txBody>
      </p:sp>
      <p:sp>
        <p:nvSpPr>
          <p:cNvPr id="7" name="圓角矩形 6"/>
          <p:cNvSpPr/>
          <p:nvPr/>
        </p:nvSpPr>
        <p:spPr>
          <a:xfrm>
            <a:off x="277087" y="2413241"/>
            <a:ext cx="8570193" cy="725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HK" sz="3200" dirty="0"/>
              <a:t>AI and People</a:t>
            </a:r>
            <a:endParaRPr lang="zh-HK" altLang="en-US" sz="3200" dirty="0"/>
          </a:p>
        </p:txBody>
      </p:sp>
      <p:sp>
        <p:nvSpPr>
          <p:cNvPr id="10" name="文字方塊 9"/>
          <p:cNvSpPr txBox="1"/>
          <p:nvPr/>
        </p:nvSpPr>
        <p:spPr>
          <a:xfrm>
            <a:off x="277087" y="3305682"/>
            <a:ext cx="8533243" cy="255454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HK" sz="3200" b="1" dirty="0">
                <a:solidFill>
                  <a:schemeClr val="accent2">
                    <a:lumMod val="75000"/>
                  </a:schemeClr>
                </a:solidFill>
              </a:rPr>
              <a:t>Impact of AI on Translation and Communication</a:t>
            </a:r>
          </a:p>
          <a:p>
            <a:pPr marL="457200" indent="-457200" algn="ctr">
              <a:buFont typeface="Arial" panose="020B0604020202020204" pitchFamily="34" charset="0"/>
              <a:buChar char="•"/>
            </a:pPr>
            <a:r>
              <a:rPr lang="en-US" altLang="zh-HK" sz="3200" dirty="0">
                <a:solidFill>
                  <a:schemeClr val="accent2">
                    <a:lumMod val="75000"/>
                  </a:schemeClr>
                </a:solidFill>
              </a:rPr>
              <a:t>What does translation technology mean for your business?</a:t>
            </a:r>
          </a:p>
          <a:p>
            <a:pPr marL="457200" indent="-457200" algn="ctr">
              <a:buFont typeface="Arial" panose="020B0604020202020204" pitchFamily="34" charset="0"/>
              <a:buChar char="•"/>
            </a:pPr>
            <a:r>
              <a:rPr lang="en-US" altLang="zh-HK" sz="3200" dirty="0">
                <a:solidFill>
                  <a:schemeClr val="accent2">
                    <a:lumMod val="75000"/>
                  </a:schemeClr>
                </a:solidFill>
              </a:rPr>
              <a:t>What are the roles of AI and human translators in multilingual communication?</a:t>
            </a:r>
          </a:p>
        </p:txBody>
      </p:sp>
      <p:pic>
        <p:nvPicPr>
          <p:cNvPr id="11"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2"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24483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Example: HSUHK Business Translation </a:t>
            </a:r>
            <a:r>
              <a:rPr lang="en-US" altLang="zh-CN" dirty="0"/>
              <a:t>Index</a:t>
            </a:r>
            <a:endParaRPr lang="zh-HK" altLang="en-US" dirty="0"/>
          </a:p>
        </p:txBody>
      </p:sp>
      <p:pic>
        <p:nvPicPr>
          <p:cNvPr id="3" name="圖片 2"/>
          <p:cNvPicPr>
            <a:picLocks noChangeAspect="1"/>
          </p:cNvPicPr>
          <p:nvPr/>
        </p:nvPicPr>
        <p:blipFill>
          <a:blip r:embed="rId2"/>
          <a:stretch>
            <a:fillRect/>
          </a:stretch>
        </p:blipFill>
        <p:spPr>
          <a:xfrm>
            <a:off x="376858" y="1577009"/>
            <a:ext cx="4848463" cy="4989442"/>
          </a:xfrm>
          <a:prstGeom prst="rect">
            <a:avLst/>
          </a:prstGeom>
        </p:spPr>
      </p:pic>
      <p:sp>
        <p:nvSpPr>
          <p:cNvPr id="4" name="矩形 3"/>
          <p:cNvSpPr/>
          <p:nvPr/>
        </p:nvSpPr>
        <p:spPr>
          <a:xfrm>
            <a:off x="5452353" y="1577009"/>
            <a:ext cx="3458817" cy="8878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2000" dirty="0">
                <a:hlinkClick r:id="rId3"/>
              </a:rPr>
              <a:t>http://www.hsuhkbti.com/</a:t>
            </a:r>
            <a:endParaRPr lang="zh-HK" altLang="en-US" sz="2000" dirty="0"/>
          </a:p>
        </p:txBody>
      </p:sp>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 xmlns:a16="http://schemas.microsoft.com/office/drawing/2014/main" id="{C6B07B37-97B4-4BE3-990A-62F667FDA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25439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立方體 10"/>
          <p:cNvSpPr/>
          <p:nvPr/>
        </p:nvSpPr>
        <p:spPr>
          <a:xfrm>
            <a:off x="5740400" y="3059113"/>
            <a:ext cx="2735263" cy="19113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Translation Memory</a:t>
            </a:r>
            <a:endParaRPr kumimoji="0" lang="zh-HK" altLang="en-US" sz="3200" dirty="0"/>
          </a:p>
        </p:txBody>
      </p:sp>
      <p:sp>
        <p:nvSpPr>
          <p:cNvPr id="12" name="摺角紙張 11"/>
          <p:cNvSpPr/>
          <p:nvPr/>
        </p:nvSpPr>
        <p:spPr>
          <a:xfrm>
            <a:off x="555625" y="3192463"/>
            <a:ext cx="755650" cy="817562"/>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17" name="摺角紙張 16"/>
          <p:cNvSpPr/>
          <p:nvPr/>
        </p:nvSpPr>
        <p:spPr>
          <a:xfrm>
            <a:off x="1311275" y="3192463"/>
            <a:ext cx="757238" cy="817562"/>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19" name="摺角紙張 18"/>
          <p:cNvSpPr/>
          <p:nvPr/>
        </p:nvSpPr>
        <p:spPr>
          <a:xfrm>
            <a:off x="2063750" y="3198019"/>
            <a:ext cx="757238" cy="817562"/>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20" name="摺角紙張 19"/>
          <p:cNvSpPr/>
          <p:nvPr/>
        </p:nvSpPr>
        <p:spPr>
          <a:xfrm>
            <a:off x="2820988" y="3197225"/>
            <a:ext cx="755650" cy="817563"/>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23" name="摺角紙張 22"/>
          <p:cNvSpPr/>
          <p:nvPr/>
        </p:nvSpPr>
        <p:spPr>
          <a:xfrm>
            <a:off x="3576638" y="3197225"/>
            <a:ext cx="755650" cy="817563"/>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18" name="摺角紙張 17"/>
          <p:cNvSpPr/>
          <p:nvPr/>
        </p:nvSpPr>
        <p:spPr>
          <a:xfrm>
            <a:off x="1943100" y="3794125"/>
            <a:ext cx="757238"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13" name="摺角紙張 12"/>
          <p:cNvSpPr/>
          <p:nvPr/>
        </p:nvSpPr>
        <p:spPr>
          <a:xfrm>
            <a:off x="1206500" y="3794125"/>
            <a:ext cx="755650"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21" name="摺角紙張 20"/>
          <p:cNvSpPr/>
          <p:nvPr/>
        </p:nvSpPr>
        <p:spPr>
          <a:xfrm>
            <a:off x="3436938" y="3794125"/>
            <a:ext cx="757237"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22" name="摺角紙張 21"/>
          <p:cNvSpPr/>
          <p:nvPr/>
        </p:nvSpPr>
        <p:spPr>
          <a:xfrm>
            <a:off x="2700338" y="3794125"/>
            <a:ext cx="755650"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24" name="摺角紙張 23"/>
          <p:cNvSpPr/>
          <p:nvPr/>
        </p:nvSpPr>
        <p:spPr>
          <a:xfrm>
            <a:off x="4194175" y="3794125"/>
            <a:ext cx="755650"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cxnSp>
        <p:nvCxnSpPr>
          <p:cNvPr id="27" name="肘形接點 26"/>
          <p:cNvCxnSpPr>
            <a:stCxn id="23" idx="3"/>
            <a:endCxn id="11" idx="2"/>
          </p:cNvCxnSpPr>
          <p:nvPr/>
        </p:nvCxnSpPr>
        <p:spPr>
          <a:xfrm>
            <a:off x="4332288" y="3606800"/>
            <a:ext cx="1408112" cy="528638"/>
          </a:xfrm>
          <a:prstGeom prst="bentConnector3">
            <a:avLst>
              <a:gd name="adj1" fmla="val 50000"/>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30" name="肘形接點 29"/>
          <p:cNvCxnSpPr>
            <a:stCxn id="24" idx="2"/>
            <a:endCxn id="11" idx="2"/>
          </p:cNvCxnSpPr>
          <p:nvPr/>
        </p:nvCxnSpPr>
        <p:spPr>
          <a:xfrm rot="5400000" flipH="1" flipV="1">
            <a:off x="4914900" y="3792538"/>
            <a:ext cx="482600" cy="1168400"/>
          </a:xfrm>
          <a:prstGeom prst="bentConnector4">
            <a:avLst>
              <a:gd name="adj1" fmla="val -47477"/>
              <a:gd name="adj2" fmla="val 4009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HK" b="1" dirty="0">
                <a:solidFill>
                  <a:srgbClr val="FF0000"/>
                </a:solidFill>
              </a:rPr>
              <a:t>T</a:t>
            </a:r>
            <a:r>
              <a:rPr lang="en-US" altLang="zh-HK" dirty="0">
                <a:solidFill>
                  <a:schemeClr val="tx1"/>
                </a:solidFill>
              </a:rPr>
              <a:t>ranslation </a:t>
            </a:r>
            <a:r>
              <a:rPr lang="en-US" altLang="zh-HK" b="1" dirty="0">
                <a:solidFill>
                  <a:srgbClr val="FF0000"/>
                </a:solidFill>
              </a:rPr>
              <a:t>M</a:t>
            </a:r>
            <a:r>
              <a:rPr lang="en-US" altLang="zh-HK" dirty="0">
                <a:solidFill>
                  <a:schemeClr val="tx1"/>
                </a:solidFill>
              </a:rPr>
              <a:t>emory (</a:t>
            </a:r>
            <a:r>
              <a:rPr lang="en-US" altLang="zh-HK" b="1" dirty="0">
                <a:solidFill>
                  <a:srgbClr val="FF0000"/>
                </a:solidFill>
              </a:rPr>
              <a:t>TM</a:t>
            </a:r>
            <a:r>
              <a:rPr lang="en-US" altLang="zh-HK" dirty="0">
                <a:solidFill>
                  <a:schemeClr val="tx1"/>
                </a:solidFill>
              </a:rPr>
              <a:t>)</a:t>
            </a:r>
            <a:endParaRPr lang="zh-TW" altLang="en-US" dirty="0">
              <a:latin typeface="微軟正黑體" panose="020B0604030504040204" pitchFamily="34" charset="-120"/>
              <a:ea typeface="微軟正黑體" panose="020B0604030504040204" pitchFamily="34" charset="-120"/>
            </a:endParaRPr>
          </a:p>
        </p:txBody>
      </p:sp>
      <p:sp>
        <p:nvSpPr>
          <p:cNvPr id="4" name="圓角矩形圖說文字 3"/>
          <p:cNvSpPr/>
          <p:nvPr/>
        </p:nvSpPr>
        <p:spPr>
          <a:xfrm>
            <a:off x="449043" y="1846517"/>
            <a:ext cx="5164210" cy="1225296"/>
          </a:xfrm>
          <a:prstGeom prst="wedgeRoundRectCallout">
            <a:avLst>
              <a:gd name="adj1" fmla="val -8656"/>
              <a:gd name="adj2" fmla="val 70696"/>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sz="3200" dirty="0">
                <a:latin typeface="Calibri" pitchFamily="34" charset="0"/>
                <a:ea typeface="微軟正黑體" pitchFamily="34" charset="-120"/>
                <a:cs typeface="Arial" pitchFamily="34" charset="0"/>
              </a:rPr>
              <a:t>ST = Sentence in English</a:t>
            </a:r>
          </a:p>
          <a:p>
            <a:pPr algn="ctr"/>
            <a:r>
              <a:rPr lang="en-US" altLang="zh-TW" sz="3200" dirty="0">
                <a:latin typeface="Calibri" pitchFamily="34" charset="0"/>
                <a:ea typeface="微軟正黑體" pitchFamily="34" charset="-120"/>
                <a:cs typeface="Arial" pitchFamily="34" charset="0"/>
              </a:rPr>
              <a:t>TT</a:t>
            </a:r>
            <a:r>
              <a:rPr lang="zh-TW" altLang="en-US" sz="3200" dirty="0">
                <a:latin typeface="Calibri" pitchFamily="34" charset="0"/>
                <a:ea typeface="微軟正黑體" pitchFamily="34" charset="-120"/>
                <a:cs typeface="Arial" pitchFamily="34" charset="0"/>
              </a:rPr>
              <a:t> </a:t>
            </a:r>
            <a:r>
              <a:rPr lang="en-US" altLang="zh-TW" sz="3200" dirty="0">
                <a:latin typeface="Calibri" pitchFamily="34" charset="0"/>
                <a:ea typeface="微軟正黑體" pitchFamily="34" charset="-120"/>
                <a:cs typeface="Arial" pitchFamily="34" charset="0"/>
              </a:rPr>
              <a:t>=</a:t>
            </a:r>
            <a:r>
              <a:rPr lang="zh-TW" altLang="en-US" sz="3200" dirty="0">
                <a:latin typeface="Calibri" pitchFamily="34" charset="0"/>
                <a:ea typeface="微軟正黑體" pitchFamily="34" charset="-120"/>
                <a:cs typeface="Arial" pitchFamily="34" charset="0"/>
              </a:rPr>
              <a:t> </a:t>
            </a:r>
            <a:r>
              <a:rPr lang="en-US" altLang="zh-TW" sz="3200" dirty="0">
                <a:latin typeface="Calibri" pitchFamily="34" charset="0"/>
                <a:ea typeface="微軟正黑體" pitchFamily="34" charset="-120"/>
                <a:cs typeface="Arial" pitchFamily="34" charset="0"/>
              </a:rPr>
              <a:t>Sentence in French</a:t>
            </a:r>
            <a:endParaRPr lang="zh-HK" altLang="en-US" sz="3200" dirty="0">
              <a:latin typeface="Calibri" pitchFamily="34" charset="0"/>
              <a:ea typeface="微軟正黑體" pitchFamily="34" charset="-120"/>
              <a:cs typeface="Arial" pitchFamily="34" charset="0"/>
            </a:endParaRPr>
          </a:p>
        </p:txBody>
      </p:sp>
      <p:pic>
        <p:nvPicPr>
          <p:cNvPr id="2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26"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40869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6" presetClass="entr" presetSubtype="16"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circle(in)">
                                      <p:cBhvr>
                                        <p:cTn id="37" dur="2000"/>
                                        <p:tgtEl>
                                          <p:spTgt spid="27"/>
                                        </p:tgtEl>
                                      </p:cBhvr>
                                    </p:animEffect>
                                  </p:childTnLst>
                                </p:cTn>
                              </p:par>
                              <p:par>
                                <p:cTn id="38" presetID="6" presetClass="entr" presetSubtype="16"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circle(in)">
                                      <p:cBhvr>
                                        <p:cTn id="40"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19" grpId="0" animBg="1"/>
      <p:bldP spid="20" grpId="0" animBg="1"/>
      <p:bldP spid="23" grpId="0" animBg="1"/>
      <p:bldP spid="18" grpId="0" animBg="1"/>
      <p:bldP spid="13" grpId="0" animBg="1"/>
      <p:bldP spid="21" grpId="0" animBg="1"/>
      <p:bldP spid="22" grpId="0" animBg="1"/>
      <p:bldP spid="24"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摺角紙張 3"/>
          <p:cNvSpPr/>
          <p:nvPr/>
        </p:nvSpPr>
        <p:spPr>
          <a:xfrm>
            <a:off x="1314451" y="2306397"/>
            <a:ext cx="1365250" cy="1779587"/>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kumimoji="0" lang="en-US" altLang="zh-HK" sz="3200" dirty="0"/>
              <a:t>New ST</a:t>
            </a:r>
          </a:p>
        </p:txBody>
      </p:sp>
      <p:sp>
        <p:nvSpPr>
          <p:cNvPr id="5" name="摺角紙張 4"/>
          <p:cNvSpPr/>
          <p:nvPr/>
        </p:nvSpPr>
        <p:spPr>
          <a:xfrm>
            <a:off x="3848101" y="5357572"/>
            <a:ext cx="755650" cy="823912"/>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sp>
        <p:nvSpPr>
          <p:cNvPr id="11" name="立方體 10"/>
          <p:cNvSpPr/>
          <p:nvPr/>
        </p:nvSpPr>
        <p:spPr>
          <a:xfrm>
            <a:off x="5721351" y="3452572"/>
            <a:ext cx="2736850" cy="19113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Translation Memory</a:t>
            </a:r>
            <a:endParaRPr kumimoji="0" lang="zh-HK" altLang="en-US" sz="3200" dirty="0"/>
          </a:p>
        </p:txBody>
      </p:sp>
      <p:cxnSp>
        <p:nvCxnSpPr>
          <p:cNvPr id="10" name="肘形接點 9"/>
          <p:cNvCxnSpPr>
            <a:stCxn id="11" idx="3"/>
            <a:endCxn id="5" idx="3"/>
          </p:cNvCxnSpPr>
          <p:nvPr/>
        </p:nvCxnSpPr>
        <p:spPr>
          <a:xfrm rot="5400000">
            <a:off x="5584033" y="4383640"/>
            <a:ext cx="404812" cy="2365375"/>
          </a:xfrm>
          <a:prstGeom prst="bentConnector2">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5" name="肘形接點 14"/>
          <p:cNvCxnSpPr>
            <a:stCxn id="4" idx="0"/>
            <a:endCxn id="11" idx="0"/>
          </p:cNvCxnSpPr>
          <p:nvPr/>
        </p:nvCxnSpPr>
        <p:spPr>
          <a:xfrm rot="16200000" flipH="1">
            <a:off x="4031457" y="272016"/>
            <a:ext cx="1146175" cy="5214938"/>
          </a:xfrm>
          <a:prstGeom prst="bentConnector3">
            <a:avLst>
              <a:gd name="adj1" fmla="val -45748"/>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8" name="摺角紙張 27"/>
          <p:cNvSpPr/>
          <p:nvPr/>
        </p:nvSpPr>
        <p:spPr>
          <a:xfrm>
            <a:off x="6213476" y="2790584"/>
            <a:ext cx="755650" cy="817563"/>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3200" dirty="0"/>
              <a:t>ST</a:t>
            </a:r>
            <a:endParaRPr kumimoji="0" lang="zh-HK" altLang="en-US" sz="3200" dirty="0"/>
          </a:p>
        </p:txBody>
      </p:sp>
      <p:sp>
        <p:nvSpPr>
          <p:cNvPr id="29" name="摺角紙張 28"/>
          <p:cNvSpPr/>
          <p:nvPr/>
        </p:nvSpPr>
        <p:spPr>
          <a:xfrm>
            <a:off x="7467601" y="2790584"/>
            <a:ext cx="755650" cy="823913"/>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TT</a:t>
            </a:r>
            <a:endParaRPr kumimoji="0" lang="zh-HK" altLang="en-US" sz="3200" dirty="0"/>
          </a:p>
        </p:txBody>
      </p:sp>
      <p:cxnSp>
        <p:nvCxnSpPr>
          <p:cNvPr id="38" name="肘形接點 37"/>
          <p:cNvCxnSpPr>
            <a:stCxn id="4" idx="3"/>
            <a:endCxn id="28" idx="1"/>
          </p:cNvCxnSpPr>
          <p:nvPr/>
        </p:nvCxnSpPr>
        <p:spPr>
          <a:xfrm>
            <a:off x="2679701" y="3195397"/>
            <a:ext cx="3533775" cy="4762"/>
          </a:xfrm>
          <a:prstGeom prst="bentConnector3">
            <a:avLst>
              <a:gd name="adj1" fmla="val 50000"/>
            </a:avLst>
          </a:prstGeom>
          <a:ln w="762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肘形接點 50"/>
          <p:cNvCxnSpPr>
            <a:stCxn id="28" idx="3"/>
            <a:endCxn id="29" idx="1"/>
          </p:cNvCxnSpPr>
          <p:nvPr/>
        </p:nvCxnSpPr>
        <p:spPr>
          <a:xfrm>
            <a:off x="6969126" y="3200159"/>
            <a:ext cx="498475" cy="3175"/>
          </a:xfrm>
          <a:prstGeom prst="bentConnector3">
            <a:avLst>
              <a:gd name="adj1" fmla="val 50000"/>
            </a:avLst>
          </a:prstGeom>
          <a:ln w="762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摺角紙張 57"/>
          <p:cNvSpPr/>
          <p:nvPr/>
        </p:nvSpPr>
        <p:spPr>
          <a:xfrm>
            <a:off x="1314451" y="4468572"/>
            <a:ext cx="1365250" cy="1778000"/>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3200" dirty="0"/>
              <a:t>New TT</a:t>
            </a:r>
            <a:endParaRPr kumimoji="0" lang="zh-HK" altLang="en-US" sz="3200" dirty="0"/>
          </a:p>
        </p:txBody>
      </p:sp>
      <p:cxnSp>
        <p:nvCxnSpPr>
          <p:cNvPr id="59" name="肘形接點 58"/>
          <p:cNvCxnSpPr>
            <a:stCxn id="5" idx="1"/>
            <a:endCxn id="58" idx="3"/>
          </p:cNvCxnSpPr>
          <p:nvPr/>
        </p:nvCxnSpPr>
        <p:spPr>
          <a:xfrm rot="10800000">
            <a:off x="2679701" y="5357572"/>
            <a:ext cx="1168400" cy="411162"/>
          </a:xfrm>
          <a:prstGeom prst="bentConnector3">
            <a:avLst>
              <a:gd name="adj1" fmla="val 50000"/>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HK" b="1" dirty="0">
                <a:solidFill>
                  <a:srgbClr val="FF0000"/>
                </a:solidFill>
              </a:rPr>
              <a:t>T</a:t>
            </a:r>
            <a:r>
              <a:rPr lang="en-US" altLang="zh-HK" dirty="0">
                <a:solidFill>
                  <a:schemeClr val="tx1"/>
                </a:solidFill>
              </a:rPr>
              <a:t>ranslation </a:t>
            </a:r>
            <a:r>
              <a:rPr lang="en-US" altLang="zh-HK" b="1" dirty="0">
                <a:solidFill>
                  <a:srgbClr val="FF0000"/>
                </a:solidFill>
              </a:rPr>
              <a:t>M</a:t>
            </a:r>
            <a:r>
              <a:rPr lang="en-US" altLang="zh-HK" dirty="0">
                <a:solidFill>
                  <a:schemeClr val="tx1"/>
                </a:solidFill>
              </a:rPr>
              <a:t>emory (</a:t>
            </a:r>
            <a:r>
              <a:rPr lang="en-US" altLang="zh-HK" b="1" dirty="0">
                <a:solidFill>
                  <a:srgbClr val="FF0000"/>
                </a:solidFill>
              </a:rPr>
              <a:t>TM</a:t>
            </a:r>
            <a:r>
              <a:rPr lang="en-US" altLang="zh-HK" dirty="0">
                <a:solidFill>
                  <a:schemeClr val="tx1"/>
                </a:solidFill>
              </a:rPr>
              <a:t>)</a:t>
            </a:r>
            <a:endParaRPr lang="zh-TW" altLang="en-US" dirty="0"/>
          </a:p>
        </p:txBody>
      </p:sp>
      <p:sp>
        <p:nvSpPr>
          <p:cNvPr id="3" name="圓角矩形圖說文字 2"/>
          <p:cNvSpPr/>
          <p:nvPr/>
        </p:nvSpPr>
        <p:spPr>
          <a:xfrm>
            <a:off x="1" y="1967529"/>
            <a:ext cx="1231533" cy="992060"/>
          </a:xfrm>
          <a:prstGeom prst="wedgeRoundRectCallout">
            <a:avLst>
              <a:gd name="adj1" fmla="val 61736"/>
              <a:gd name="adj2" fmla="val 8693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eaLnBrk="1" fontAlgn="auto" hangingPunct="1">
              <a:spcBef>
                <a:spcPts val="0"/>
              </a:spcBef>
              <a:spcAft>
                <a:spcPts val="0"/>
              </a:spcAft>
              <a:defRPr/>
            </a:pPr>
            <a:r>
              <a:rPr lang="en-US" altLang="zh-TW" dirty="0"/>
              <a:t>New Sentence in English</a:t>
            </a:r>
            <a:endParaRPr lang="zh-HK" altLang="en-US" dirty="0"/>
          </a:p>
        </p:txBody>
      </p:sp>
      <p:sp>
        <p:nvSpPr>
          <p:cNvPr id="16" name="圓角矩形圖說文字 15"/>
          <p:cNvSpPr/>
          <p:nvPr/>
        </p:nvSpPr>
        <p:spPr>
          <a:xfrm>
            <a:off x="5320145" y="1967529"/>
            <a:ext cx="1618543" cy="751489"/>
          </a:xfrm>
          <a:prstGeom prst="wedgeRoundRectCallout">
            <a:avLst>
              <a:gd name="adj1" fmla="val 24250"/>
              <a:gd name="adj2" fmla="val 7703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eaLnBrk="1" fontAlgn="auto" hangingPunct="1">
              <a:spcBef>
                <a:spcPts val="0"/>
              </a:spcBef>
              <a:spcAft>
                <a:spcPts val="0"/>
              </a:spcAft>
              <a:defRPr/>
            </a:pPr>
            <a:r>
              <a:rPr lang="en-US" altLang="zh-HK" sz="1600" dirty="0"/>
              <a:t>Similar Sentence in English</a:t>
            </a:r>
            <a:endParaRPr lang="zh-HK" altLang="en-US" sz="1600" dirty="0"/>
          </a:p>
        </p:txBody>
      </p:sp>
      <p:sp>
        <p:nvSpPr>
          <p:cNvPr id="17" name="圓角矩形圖說文字 16"/>
          <p:cNvSpPr/>
          <p:nvPr/>
        </p:nvSpPr>
        <p:spPr>
          <a:xfrm>
            <a:off x="7342910" y="1967529"/>
            <a:ext cx="1681017" cy="734219"/>
          </a:xfrm>
          <a:prstGeom prst="wedgeRoundRectCallout">
            <a:avLst>
              <a:gd name="adj1" fmla="val -13611"/>
              <a:gd name="adj2" fmla="val 8513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eaLnBrk="1" fontAlgn="auto" hangingPunct="1">
              <a:spcBef>
                <a:spcPts val="0"/>
              </a:spcBef>
              <a:spcAft>
                <a:spcPts val="0"/>
              </a:spcAft>
              <a:defRPr/>
            </a:pPr>
            <a:r>
              <a:rPr lang="en-US" altLang="zh-TW" sz="1600" dirty="0">
                <a:ea typeface="微軟正黑體" pitchFamily="34" charset="-120"/>
              </a:rPr>
              <a:t>Corresponding translation in French</a:t>
            </a:r>
            <a:endParaRPr lang="zh-TW" altLang="en-US" sz="1600" dirty="0">
              <a:ea typeface="微軟正黑體" pitchFamily="34" charset="-120"/>
            </a:endParaRPr>
          </a:p>
        </p:txBody>
      </p:sp>
      <p:sp>
        <p:nvSpPr>
          <p:cNvPr id="18" name="圓角矩形圖說文字 17"/>
          <p:cNvSpPr/>
          <p:nvPr/>
        </p:nvSpPr>
        <p:spPr>
          <a:xfrm>
            <a:off x="3752546" y="4221018"/>
            <a:ext cx="1687671" cy="1017427"/>
          </a:xfrm>
          <a:prstGeom prst="wedgeRoundRectCallout">
            <a:avLst>
              <a:gd name="adj1" fmla="val -13611"/>
              <a:gd name="adj2" fmla="val 8513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defRPr/>
            </a:pPr>
            <a:r>
              <a:rPr lang="en-US" altLang="zh-TW" dirty="0">
                <a:ea typeface="微軟正黑體" pitchFamily="34" charset="-120"/>
              </a:rPr>
              <a:t>Corresponding translation in French</a:t>
            </a:r>
            <a:endParaRPr lang="zh-TW" altLang="en-US" dirty="0">
              <a:ea typeface="微軟正黑體" pitchFamily="34" charset="-120"/>
            </a:endParaRPr>
          </a:p>
        </p:txBody>
      </p:sp>
      <p:sp>
        <p:nvSpPr>
          <p:cNvPr id="19" name="圓角矩形圖說文字 18"/>
          <p:cNvSpPr/>
          <p:nvPr/>
        </p:nvSpPr>
        <p:spPr>
          <a:xfrm>
            <a:off x="1" y="4776675"/>
            <a:ext cx="1231533" cy="911381"/>
          </a:xfrm>
          <a:prstGeom prst="wedgeRoundRectCallout">
            <a:avLst>
              <a:gd name="adj1" fmla="val 72139"/>
              <a:gd name="adj2" fmla="val 62514"/>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eaLnBrk="1" fontAlgn="auto" hangingPunct="1">
              <a:spcBef>
                <a:spcPts val="0"/>
              </a:spcBef>
              <a:spcAft>
                <a:spcPts val="0"/>
              </a:spcAft>
              <a:defRPr/>
            </a:pPr>
            <a:r>
              <a:rPr lang="en-US" altLang="zh-TW" dirty="0">
                <a:solidFill>
                  <a:srgbClr val="FF0000"/>
                </a:solidFill>
                <a:ea typeface="微軟正黑體" pitchFamily="34" charset="-120"/>
              </a:rPr>
              <a:t>New Sentence in French</a:t>
            </a:r>
            <a:endParaRPr lang="zh-TW" altLang="en-US" dirty="0">
              <a:ea typeface="微軟正黑體" pitchFamily="34" charset="-120"/>
            </a:endParaRPr>
          </a:p>
        </p:txBody>
      </p:sp>
      <p:pic>
        <p:nvPicPr>
          <p:cNvPr id="21"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22"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cxnSp>
        <p:nvCxnSpPr>
          <p:cNvPr id="23" name="肘形接點 9">
            <a:extLst>
              <a:ext uri="{FF2B5EF4-FFF2-40B4-BE49-F238E27FC236}">
                <a16:creationId xmlns="" xmlns:a16="http://schemas.microsoft.com/office/drawing/2014/main" id="{12D6A738-D11B-4AAB-887D-450F63E4DEB8}"/>
              </a:ext>
            </a:extLst>
          </p:cNvPr>
          <p:cNvCxnSpPr>
            <a:cxnSpLocks/>
          </p:cNvCxnSpPr>
          <p:nvPr/>
        </p:nvCxnSpPr>
        <p:spPr>
          <a:xfrm>
            <a:off x="2679701" y="3604972"/>
            <a:ext cx="3035300" cy="484187"/>
          </a:xfrm>
          <a:prstGeom prst="bentConnector3">
            <a:avLst>
              <a:gd name="adj1" fmla="val 18289"/>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5" name="肘形接點 9">
            <a:extLst>
              <a:ext uri="{FF2B5EF4-FFF2-40B4-BE49-F238E27FC236}">
                <a16:creationId xmlns="" xmlns:a16="http://schemas.microsoft.com/office/drawing/2014/main" id="{A8437F23-53CA-4AA2-98F9-107803ED20FD}"/>
              </a:ext>
            </a:extLst>
          </p:cNvPr>
          <p:cNvCxnSpPr>
            <a:cxnSpLocks/>
          </p:cNvCxnSpPr>
          <p:nvPr/>
        </p:nvCxnSpPr>
        <p:spPr>
          <a:xfrm flipV="1">
            <a:off x="2705101" y="4085984"/>
            <a:ext cx="3016250" cy="750824"/>
          </a:xfrm>
          <a:prstGeom prst="bentConnector3">
            <a:avLst>
              <a:gd name="adj1" fmla="val 17690"/>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224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nodeType="clickEffect">
                                  <p:stCondLst>
                                    <p:cond delay="0"/>
                                  </p:stCondLst>
                                  <p:childTnLst>
                                    <p:set>
                                      <p:cBhvr>
                                        <p:cTn id="21" dur="1" fill="hold">
                                          <p:stCondLst>
                                            <p:cond delay="0"/>
                                          </p:stCondLst>
                                        </p:cTn>
                                        <p:tgtEl>
                                          <p:spTgt spid="15"/>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par>
                                <p:cTn id="28" presetID="22" presetClass="entr" presetSubtype="4"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22" presetClass="entr" presetSubtype="4"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down)">
                                      <p:cBhvr>
                                        <p:cTn id="42" dur="500"/>
                                        <p:tgtEl>
                                          <p:spTgt spid="5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22" presetClass="entr" presetSubtype="4"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22" presetClass="entr" presetSubtype="4"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wipe(down)">
                                      <p:cBhvr>
                                        <p:cTn id="66" dur="500"/>
                                        <p:tgtEl>
                                          <p:spTgt spid="5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22" presetClass="entr" presetSubtype="4"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par>
                                <p:cTn id="74" presetID="22" presetClass="entr" presetSubtype="4"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down)">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8" grpId="0" animBg="1"/>
      <p:bldP spid="29" grpId="0" animBg="1"/>
      <p:bldP spid="58" grpId="0" animBg="1"/>
      <p:bldP spid="3" grpId="0" animBg="1"/>
      <p:bldP spid="16" grpId="0" animBg="1"/>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Up 2">
            <a:extLst>
              <a:ext uri="{FF2B5EF4-FFF2-40B4-BE49-F238E27FC236}">
                <a16:creationId xmlns="" xmlns:a16="http://schemas.microsoft.com/office/drawing/2014/main" id="{E3442A5D-2031-43AC-8CAD-3C6547ECD56D}"/>
              </a:ext>
            </a:extLst>
          </p:cNvPr>
          <p:cNvSpPr/>
          <p:nvPr/>
        </p:nvSpPr>
        <p:spPr>
          <a:xfrm>
            <a:off x="1105065" y="2316078"/>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8FA418BC-9399-412E-A6A9-3CE02D2C66D0}"/>
              </a:ext>
            </a:extLst>
          </p:cNvPr>
          <p:cNvSpPr txBox="1"/>
          <p:nvPr/>
        </p:nvSpPr>
        <p:spPr>
          <a:xfrm>
            <a:off x="2103575" y="2338996"/>
            <a:ext cx="2243819" cy="1200329"/>
          </a:xfrm>
          <a:prstGeom prst="rect">
            <a:avLst/>
          </a:prstGeom>
          <a:noFill/>
        </p:spPr>
        <p:txBody>
          <a:bodyPr wrap="none" rtlCol="0">
            <a:spAutoFit/>
          </a:bodyPr>
          <a:lstStyle/>
          <a:p>
            <a:r>
              <a:rPr lang="en-US" sz="3600" dirty="0"/>
              <a:t>Translation</a:t>
            </a:r>
          </a:p>
          <a:p>
            <a:r>
              <a:rPr lang="en-US" sz="3600" dirty="0"/>
              <a:t>Speed</a:t>
            </a:r>
          </a:p>
        </p:txBody>
      </p:sp>
      <p:sp>
        <p:nvSpPr>
          <p:cNvPr id="5" name="Arrow: Up 4">
            <a:extLst>
              <a:ext uri="{FF2B5EF4-FFF2-40B4-BE49-F238E27FC236}">
                <a16:creationId xmlns="" xmlns:a16="http://schemas.microsoft.com/office/drawing/2014/main" id="{6158E9C0-3DD2-4FF9-9B48-861692D27BE7}"/>
              </a:ext>
            </a:extLst>
          </p:cNvPr>
          <p:cNvSpPr/>
          <p:nvPr/>
        </p:nvSpPr>
        <p:spPr>
          <a:xfrm flipV="1">
            <a:off x="4620051" y="2316076"/>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 xmlns:a16="http://schemas.microsoft.com/office/drawing/2014/main" id="{BE55AE28-1F96-44D7-B2E9-23195A5281C4}"/>
              </a:ext>
            </a:extLst>
          </p:cNvPr>
          <p:cNvSpPr txBox="1"/>
          <p:nvPr/>
        </p:nvSpPr>
        <p:spPr>
          <a:xfrm>
            <a:off x="5653516" y="2334120"/>
            <a:ext cx="2243819" cy="1200329"/>
          </a:xfrm>
          <a:prstGeom prst="rect">
            <a:avLst/>
          </a:prstGeom>
          <a:noFill/>
        </p:spPr>
        <p:txBody>
          <a:bodyPr wrap="none" rtlCol="0">
            <a:spAutoFit/>
          </a:bodyPr>
          <a:lstStyle/>
          <a:p>
            <a:r>
              <a:rPr lang="en-US" sz="3600" dirty="0"/>
              <a:t>Translation</a:t>
            </a:r>
          </a:p>
          <a:p>
            <a:r>
              <a:rPr lang="en-US" sz="3600" dirty="0"/>
              <a:t>Cost</a:t>
            </a:r>
          </a:p>
        </p:txBody>
      </p:sp>
      <p:sp>
        <p:nvSpPr>
          <p:cNvPr id="8" name="TextBox 7">
            <a:extLst>
              <a:ext uri="{FF2B5EF4-FFF2-40B4-BE49-F238E27FC236}">
                <a16:creationId xmlns="" xmlns:a16="http://schemas.microsoft.com/office/drawing/2014/main" id="{54CE0E4A-7A2A-42CE-BC62-5A2C63979312}"/>
              </a:ext>
            </a:extLst>
          </p:cNvPr>
          <p:cNvSpPr txBox="1"/>
          <p:nvPr/>
        </p:nvSpPr>
        <p:spPr>
          <a:xfrm>
            <a:off x="2103574" y="4291489"/>
            <a:ext cx="2243819" cy="1200329"/>
          </a:xfrm>
          <a:prstGeom prst="rect">
            <a:avLst/>
          </a:prstGeom>
          <a:noFill/>
        </p:spPr>
        <p:txBody>
          <a:bodyPr wrap="none" rtlCol="0">
            <a:spAutoFit/>
          </a:bodyPr>
          <a:lstStyle/>
          <a:p>
            <a:r>
              <a:rPr lang="en-US" sz="3600" dirty="0"/>
              <a:t>Translation</a:t>
            </a:r>
          </a:p>
          <a:p>
            <a:r>
              <a:rPr lang="en-US" sz="3600" dirty="0"/>
              <a:t>Style</a:t>
            </a:r>
          </a:p>
        </p:txBody>
      </p:sp>
      <p:sp>
        <p:nvSpPr>
          <p:cNvPr id="10" name="TextBox 9">
            <a:extLst>
              <a:ext uri="{FF2B5EF4-FFF2-40B4-BE49-F238E27FC236}">
                <a16:creationId xmlns="" xmlns:a16="http://schemas.microsoft.com/office/drawing/2014/main" id="{CD16FECF-177E-4EA6-80FF-9635C083D995}"/>
              </a:ext>
            </a:extLst>
          </p:cNvPr>
          <p:cNvSpPr txBox="1"/>
          <p:nvPr/>
        </p:nvSpPr>
        <p:spPr>
          <a:xfrm>
            <a:off x="5618561" y="4286612"/>
            <a:ext cx="2243819" cy="1200329"/>
          </a:xfrm>
          <a:prstGeom prst="rect">
            <a:avLst/>
          </a:prstGeom>
          <a:noFill/>
        </p:spPr>
        <p:txBody>
          <a:bodyPr wrap="none" rtlCol="0">
            <a:spAutoFit/>
          </a:bodyPr>
          <a:lstStyle/>
          <a:p>
            <a:r>
              <a:rPr lang="en-US" sz="3600" dirty="0"/>
              <a:t>Translation</a:t>
            </a:r>
          </a:p>
          <a:p>
            <a:r>
              <a:rPr lang="en-US" sz="3600" dirty="0"/>
              <a:t>Flexibility</a:t>
            </a:r>
          </a:p>
        </p:txBody>
      </p:sp>
      <p:sp>
        <p:nvSpPr>
          <p:cNvPr id="11" name="Arrow: Up 10">
            <a:extLst>
              <a:ext uri="{FF2B5EF4-FFF2-40B4-BE49-F238E27FC236}">
                <a16:creationId xmlns="" xmlns:a16="http://schemas.microsoft.com/office/drawing/2014/main" id="{BAFF7272-1A25-4692-B33E-DE529B93DBBF}"/>
              </a:ext>
            </a:extLst>
          </p:cNvPr>
          <p:cNvSpPr/>
          <p:nvPr/>
        </p:nvSpPr>
        <p:spPr>
          <a:xfrm>
            <a:off x="1105065" y="4254848"/>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 xmlns:a16="http://schemas.microsoft.com/office/drawing/2014/main" id="{E5F70B8D-6ECC-44D1-ADB8-D9F1807790C7}"/>
              </a:ext>
            </a:extLst>
          </p:cNvPr>
          <p:cNvSpPr/>
          <p:nvPr/>
        </p:nvSpPr>
        <p:spPr>
          <a:xfrm>
            <a:off x="4620051" y="4254850"/>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 xmlns:a16="http://schemas.microsoft.com/office/drawing/2014/main" id="{EACB2990-34A3-4879-8342-3D078D61B085}"/>
              </a:ext>
            </a:extLst>
          </p:cNvPr>
          <p:cNvSpPr>
            <a:spLocks noGrp="1"/>
          </p:cNvSpPr>
          <p:nvPr>
            <p:ph type="title"/>
          </p:nvPr>
        </p:nvSpPr>
        <p:spPr/>
        <p:txBody>
          <a:bodyPr/>
          <a:lstStyle/>
          <a:p>
            <a:r>
              <a:rPr lang="en-US" dirty="0"/>
              <a:t>What does TM mean for your business?</a:t>
            </a:r>
          </a:p>
        </p:txBody>
      </p:sp>
    </p:spTree>
    <p:extLst>
      <p:ext uri="{BB962C8B-B14F-4D97-AF65-F5344CB8AC3E}">
        <p14:creationId xmlns:p14="http://schemas.microsoft.com/office/powerpoint/2010/main" val="47099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8" grpId="0"/>
      <p:bldP spid="10" grpId="0"/>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2119030361"/>
              </p:ext>
            </p:extLst>
          </p:nvPr>
        </p:nvGraphicFramePr>
        <p:xfrm>
          <a:off x="468313" y="2466975"/>
          <a:ext cx="4248150" cy="1482724"/>
        </p:xfrm>
        <a:graphic>
          <a:graphicData uri="http://schemas.openxmlformats.org/drawingml/2006/table">
            <a:tbl>
              <a:tblPr firstRow="1" bandRow="1">
                <a:tableStyleId>{F5AB1C69-6EDB-4FF4-983F-18BD219EF322}</a:tableStyleId>
              </a:tblPr>
              <a:tblGrid>
                <a:gridCol w="1416050">
                  <a:extLst>
                    <a:ext uri="{9D8B030D-6E8A-4147-A177-3AD203B41FA5}">
                      <a16:colId xmlns="" xmlns:a16="http://schemas.microsoft.com/office/drawing/2014/main" val="20000"/>
                    </a:ext>
                  </a:extLst>
                </a:gridCol>
                <a:gridCol w="1416050">
                  <a:extLst>
                    <a:ext uri="{9D8B030D-6E8A-4147-A177-3AD203B41FA5}">
                      <a16:colId xmlns="" xmlns:a16="http://schemas.microsoft.com/office/drawing/2014/main" val="20001"/>
                    </a:ext>
                  </a:extLst>
                </a:gridCol>
                <a:gridCol w="1416050">
                  <a:extLst>
                    <a:ext uri="{9D8B030D-6E8A-4147-A177-3AD203B41FA5}">
                      <a16:colId xmlns="" xmlns:a16="http://schemas.microsoft.com/office/drawing/2014/main" val="20002"/>
                    </a:ext>
                  </a:extLst>
                </a:gridCol>
              </a:tblGrid>
              <a:tr h="370681">
                <a:tc>
                  <a:txBody>
                    <a:bodyPr/>
                    <a:lstStyle/>
                    <a:p>
                      <a:r>
                        <a:rPr lang="en-US" altLang="zh-HK" sz="1800" dirty="0"/>
                        <a:t>ST</a:t>
                      </a:r>
                      <a:endParaRPr lang="zh-HK" altLang="en-US" sz="1800" dirty="0"/>
                    </a:p>
                  </a:txBody>
                  <a:tcPr marL="91433" marR="91433" marT="45700" marB="45700"/>
                </a:tc>
                <a:tc>
                  <a:txBody>
                    <a:bodyPr/>
                    <a:lstStyle/>
                    <a:p>
                      <a:r>
                        <a:rPr lang="en-US" altLang="zh-HK" sz="1800" dirty="0"/>
                        <a:t>TT</a:t>
                      </a:r>
                      <a:endParaRPr lang="zh-HK" altLang="en-US" sz="1800" dirty="0"/>
                    </a:p>
                  </a:txBody>
                  <a:tcPr marL="91433" marR="91433" marT="45700" marB="45700"/>
                </a:tc>
                <a:tc>
                  <a:txBody>
                    <a:bodyPr/>
                    <a:lstStyle/>
                    <a:p>
                      <a:r>
                        <a:rPr lang="en-US" altLang="zh-HK" sz="1800" dirty="0"/>
                        <a:t>Definition</a:t>
                      </a:r>
                      <a:endParaRPr lang="zh-HK" altLang="en-US" sz="1800" dirty="0"/>
                    </a:p>
                  </a:txBody>
                  <a:tcPr marL="91433" marR="91433" marT="45700" marB="45700"/>
                </a:tc>
                <a:extLst>
                  <a:ext uri="{0D108BD9-81ED-4DB2-BD59-A6C34878D82A}">
                    <a16:rowId xmlns="" xmlns:a16="http://schemas.microsoft.com/office/drawing/2014/main" val="10000"/>
                  </a:ext>
                </a:extLst>
              </a:tr>
              <a:tr h="370681">
                <a:tc>
                  <a:txBody>
                    <a:bodyPr/>
                    <a:lstStyle/>
                    <a:p>
                      <a:r>
                        <a:rPr lang="en-US" altLang="zh-TW" sz="1800" dirty="0">
                          <a:latin typeface="+mn-lt"/>
                        </a:rPr>
                        <a:t>Term 1</a:t>
                      </a:r>
                      <a:endParaRPr lang="zh-HK" altLang="en-US" sz="1800" dirty="0">
                        <a:latin typeface="+mn-lt"/>
                      </a:endParaRPr>
                    </a:p>
                  </a:txBody>
                  <a:tcPr marL="91433" marR="91433" marT="45700" marB="45700"/>
                </a:tc>
                <a:tc>
                  <a:txBody>
                    <a:bodyPr/>
                    <a:lstStyle/>
                    <a:p>
                      <a:r>
                        <a:rPr lang="en-US" altLang="zh-CN" sz="1800" dirty="0">
                          <a:latin typeface="+mn-lt"/>
                          <a:ea typeface="微軟正黑體" pitchFamily="34" charset="-120"/>
                        </a:rPr>
                        <a:t>Term 1</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00" marB="45700"/>
                </a:tc>
                <a:extLst>
                  <a:ext uri="{0D108BD9-81ED-4DB2-BD59-A6C34878D82A}">
                    <a16:rowId xmlns="" xmlns:a16="http://schemas.microsoft.com/office/drawing/2014/main" val="10001"/>
                  </a:ext>
                </a:extLst>
              </a:tr>
              <a:tr h="370681">
                <a:tc>
                  <a:txBody>
                    <a:bodyPr/>
                    <a:lstStyle/>
                    <a:p>
                      <a:r>
                        <a:rPr lang="en-US" altLang="zh-HK" sz="1800" dirty="0">
                          <a:latin typeface="+mn-lt"/>
                        </a:rPr>
                        <a:t>Term</a:t>
                      </a:r>
                      <a:r>
                        <a:rPr lang="en-US" altLang="zh-HK" sz="1800" baseline="0" dirty="0">
                          <a:latin typeface="+mn-lt"/>
                        </a:rPr>
                        <a:t> 2</a:t>
                      </a:r>
                      <a:endParaRPr lang="zh-HK" altLang="en-US" sz="1800" dirty="0">
                        <a:latin typeface="+mn-lt"/>
                      </a:endParaRPr>
                    </a:p>
                  </a:txBody>
                  <a:tcPr marL="91433" marR="91433" marT="45700" marB="45700"/>
                </a:tc>
                <a:tc>
                  <a:txBody>
                    <a:bodyPr/>
                    <a:lstStyle/>
                    <a:p>
                      <a:r>
                        <a:rPr lang="en-US" altLang="zh-HK" sz="1800" dirty="0">
                          <a:latin typeface="+mn-lt"/>
                          <a:ea typeface="微軟正黑體" pitchFamily="34" charset="-120"/>
                        </a:rPr>
                        <a:t>Term</a:t>
                      </a:r>
                      <a:r>
                        <a:rPr lang="en-US" altLang="zh-HK" sz="1800" baseline="0" dirty="0">
                          <a:latin typeface="+mn-lt"/>
                          <a:ea typeface="微軟正黑體" pitchFamily="34" charset="-120"/>
                        </a:rPr>
                        <a:t> 2</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00" marB="45700"/>
                </a:tc>
                <a:extLst>
                  <a:ext uri="{0D108BD9-81ED-4DB2-BD59-A6C34878D82A}">
                    <a16:rowId xmlns="" xmlns:a16="http://schemas.microsoft.com/office/drawing/2014/main" val="10002"/>
                  </a:ext>
                </a:extLst>
              </a:tr>
              <a:tr h="370681">
                <a:tc>
                  <a:txBody>
                    <a:bodyPr/>
                    <a:lstStyle/>
                    <a:p>
                      <a:r>
                        <a:rPr lang="en-US" altLang="zh-HK" sz="1800" dirty="0">
                          <a:latin typeface="+mn-lt"/>
                        </a:rPr>
                        <a:t>Term</a:t>
                      </a:r>
                      <a:r>
                        <a:rPr lang="en-US" altLang="zh-HK" sz="1800" baseline="0" dirty="0">
                          <a:latin typeface="+mn-lt"/>
                        </a:rPr>
                        <a:t> 3</a:t>
                      </a:r>
                      <a:endParaRPr lang="zh-HK" altLang="en-US" sz="1800" dirty="0">
                        <a:latin typeface="+mn-lt"/>
                      </a:endParaRPr>
                    </a:p>
                  </a:txBody>
                  <a:tcPr marL="91433" marR="91433" marT="45700" marB="45700"/>
                </a:tc>
                <a:tc>
                  <a:txBody>
                    <a:bodyPr/>
                    <a:lstStyle/>
                    <a:p>
                      <a:r>
                        <a:rPr lang="en-US" altLang="zh-HK" sz="1800" dirty="0">
                          <a:latin typeface="+mn-lt"/>
                          <a:ea typeface="微軟正黑體" pitchFamily="34" charset="-120"/>
                        </a:rPr>
                        <a:t>Term</a:t>
                      </a:r>
                      <a:r>
                        <a:rPr lang="en-US" altLang="zh-HK" sz="1800" baseline="0" dirty="0">
                          <a:latin typeface="+mn-lt"/>
                          <a:ea typeface="微軟正黑體" pitchFamily="34" charset="-120"/>
                        </a:rPr>
                        <a:t> 3</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00" marB="45700"/>
                </a:tc>
                <a:extLst>
                  <a:ext uri="{0D108BD9-81ED-4DB2-BD59-A6C34878D82A}">
                    <a16:rowId xmlns="" xmlns:a16="http://schemas.microsoft.com/office/drawing/2014/main" val="10003"/>
                  </a:ext>
                </a:extLst>
              </a:tr>
            </a:tbl>
          </a:graphicData>
        </a:graphic>
      </p:graphicFrame>
      <p:sp>
        <p:nvSpPr>
          <p:cNvPr id="21" name="立方體 20"/>
          <p:cNvSpPr/>
          <p:nvPr/>
        </p:nvSpPr>
        <p:spPr>
          <a:xfrm>
            <a:off x="5641975" y="4097338"/>
            <a:ext cx="2736850" cy="19113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Terminology Database</a:t>
            </a:r>
            <a:endParaRPr kumimoji="0" lang="zh-HK" altLang="en-US" sz="3200" dirty="0"/>
          </a:p>
        </p:txBody>
      </p:sp>
      <p:cxnSp>
        <p:nvCxnSpPr>
          <p:cNvPr id="13" name="肘形接點 12"/>
          <p:cNvCxnSpPr>
            <a:stCxn id="10" idx="3"/>
            <a:endCxn id="21" idx="1"/>
          </p:cNvCxnSpPr>
          <p:nvPr/>
        </p:nvCxnSpPr>
        <p:spPr>
          <a:xfrm>
            <a:off x="4716463" y="3208337"/>
            <a:ext cx="2172882" cy="1131112"/>
          </a:xfrm>
          <a:prstGeom prst="bentConnector2">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normAutofit/>
          </a:bodyPr>
          <a:lstStyle/>
          <a:p>
            <a:r>
              <a:rPr lang="en-US" altLang="zh-HK" b="1" dirty="0">
                <a:solidFill>
                  <a:srgbClr val="FF0000"/>
                </a:solidFill>
              </a:rPr>
              <a:t>Term</a:t>
            </a:r>
            <a:r>
              <a:rPr lang="en-US" altLang="zh-HK" dirty="0">
                <a:solidFill>
                  <a:schemeClr val="tx1"/>
                </a:solidFill>
              </a:rPr>
              <a:t>inology Data</a:t>
            </a:r>
            <a:r>
              <a:rPr lang="en-US" altLang="zh-HK" b="1" dirty="0">
                <a:solidFill>
                  <a:srgbClr val="FF0000"/>
                </a:solidFill>
              </a:rPr>
              <a:t>base</a:t>
            </a:r>
            <a:r>
              <a:rPr lang="en-US" altLang="zh-HK" dirty="0">
                <a:solidFill>
                  <a:schemeClr val="tx1"/>
                </a:solidFill>
              </a:rPr>
              <a:t> (</a:t>
            </a:r>
            <a:r>
              <a:rPr lang="en-US" altLang="zh-HK" b="1" dirty="0" err="1">
                <a:solidFill>
                  <a:srgbClr val="FF0000"/>
                </a:solidFill>
              </a:rPr>
              <a:t>Termbase</a:t>
            </a:r>
            <a:r>
              <a:rPr lang="en-US" altLang="zh-HK" dirty="0">
                <a:solidFill>
                  <a:schemeClr val="tx1"/>
                </a:solidFill>
              </a:rPr>
              <a:t>)</a:t>
            </a:r>
            <a:endParaRPr lang="zh-TW" altLang="en-US" dirty="0">
              <a:latin typeface="微軟正黑體" panose="020B0604030504040204" pitchFamily="34" charset="-120"/>
              <a:ea typeface="微軟正黑體" panose="020B0604030504040204" pitchFamily="34" charset="-120"/>
            </a:endParaRPr>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7"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73834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立方體 20"/>
          <p:cNvSpPr/>
          <p:nvPr/>
        </p:nvSpPr>
        <p:spPr>
          <a:xfrm>
            <a:off x="5570724" y="3610450"/>
            <a:ext cx="2736850" cy="19113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Terminology Database</a:t>
            </a:r>
            <a:endParaRPr kumimoji="0" lang="zh-HK" altLang="en-US" sz="3200" dirty="0"/>
          </a:p>
        </p:txBody>
      </p:sp>
      <p:sp>
        <p:nvSpPr>
          <p:cNvPr id="8" name="摺角紙張 7"/>
          <p:cNvSpPr/>
          <p:nvPr/>
        </p:nvSpPr>
        <p:spPr>
          <a:xfrm>
            <a:off x="1149537" y="1830862"/>
            <a:ext cx="1365250" cy="1779588"/>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kumimoji="0" lang="en-US" altLang="zh-HK" sz="3200" dirty="0"/>
              <a:t>New ST</a:t>
            </a:r>
            <a:endParaRPr kumimoji="0" lang="zh-HK" altLang="en-US" sz="3200" dirty="0"/>
          </a:p>
        </p:txBody>
      </p:sp>
      <p:cxnSp>
        <p:nvCxnSpPr>
          <p:cNvPr id="9" name="肘形接點 8"/>
          <p:cNvCxnSpPr>
            <a:stCxn id="8" idx="3"/>
            <a:endCxn id="21" idx="0"/>
          </p:cNvCxnSpPr>
          <p:nvPr/>
        </p:nvCxnSpPr>
        <p:spPr>
          <a:xfrm>
            <a:off x="2514787" y="2721450"/>
            <a:ext cx="4545012" cy="889000"/>
          </a:xfrm>
          <a:prstGeom prst="bentConnector2">
            <a:avLst/>
          </a:prstGeom>
          <a:ln w="76200">
            <a:tailEnd type="arrow"/>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1190035812"/>
              </p:ext>
            </p:extLst>
          </p:nvPr>
        </p:nvGraphicFramePr>
        <p:xfrm>
          <a:off x="4788087" y="1830862"/>
          <a:ext cx="4248150" cy="1484312"/>
        </p:xfrm>
        <a:graphic>
          <a:graphicData uri="http://schemas.openxmlformats.org/drawingml/2006/table">
            <a:tbl>
              <a:tblPr firstRow="1" bandRow="1">
                <a:tableStyleId>{F5AB1C69-6EDB-4FF4-983F-18BD219EF322}</a:tableStyleId>
              </a:tblPr>
              <a:tblGrid>
                <a:gridCol w="1416050">
                  <a:extLst>
                    <a:ext uri="{9D8B030D-6E8A-4147-A177-3AD203B41FA5}">
                      <a16:colId xmlns="" xmlns:a16="http://schemas.microsoft.com/office/drawing/2014/main" val="20000"/>
                    </a:ext>
                  </a:extLst>
                </a:gridCol>
                <a:gridCol w="1416050">
                  <a:extLst>
                    <a:ext uri="{9D8B030D-6E8A-4147-A177-3AD203B41FA5}">
                      <a16:colId xmlns="" xmlns:a16="http://schemas.microsoft.com/office/drawing/2014/main" val="20001"/>
                    </a:ext>
                  </a:extLst>
                </a:gridCol>
                <a:gridCol w="1416050">
                  <a:extLst>
                    <a:ext uri="{9D8B030D-6E8A-4147-A177-3AD203B41FA5}">
                      <a16:colId xmlns="" xmlns:a16="http://schemas.microsoft.com/office/drawing/2014/main" val="20002"/>
                    </a:ext>
                  </a:extLst>
                </a:gridCol>
              </a:tblGrid>
              <a:tr h="371078">
                <a:tc>
                  <a:txBody>
                    <a:bodyPr/>
                    <a:lstStyle/>
                    <a:p>
                      <a:r>
                        <a:rPr lang="en-US" altLang="zh-HK" sz="1800" dirty="0"/>
                        <a:t>ST</a:t>
                      </a:r>
                      <a:endParaRPr lang="zh-HK" altLang="en-US" sz="1800" dirty="0"/>
                    </a:p>
                  </a:txBody>
                  <a:tcPr marL="91433" marR="91433" marT="45749" marB="45749"/>
                </a:tc>
                <a:tc>
                  <a:txBody>
                    <a:bodyPr/>
                    <a:lstStyle/>
                    <a:p>
                      <a:r>
                        <a:rPr lang="en-US" altLang="zh-HK" sz="1800" dirty="0"/>
                        <a:t>TT</a:t>
                      </a:r>
                      <a:endParaRPr lang="zh-HK" altLang="en-US" sz="1800" dirty="0"/>
                    </a:p>
                  </a:txBody>
                  <a:tcPr marL="91433" marR="91433" marT="45749" marB="45749"/>
                </a:tc>
                <a:tc>
                  <a:txBody>
                    <a:bodyPr/>
                    <a:lstStyle/>
                    <a:p>
                      <a:r>
                        <a:rPr lang="en-US" altLang="zh-HK" sz="1800" dirty="0"/>
                        <a:t>Definition</a:t>
                      </a:r>
                      <a:endParaRPr lang="zh-HK" altLang="en-US" sz="1800" dirty="0"/>
                    </a:p>
                  </a:txBody>
                  <a:tcPr marL="91433" marR="91433" marT="45749" marB="45749"/>
                </a:tc>
                <a:extLst>
                  <a:ext uri="{0D108BD9-81ED-4DB2-BD59-A6C34878D82A}">
                    <a16:rowId xmlns="" xmlns:a16="http://schemas.microsoft.com/office/drawing/2014/main" val="10000"/>
                  </a:ext>
                </a:extLst>
              </a:tr>
              <a:tr h="371078">
                <a:tc>
                  <a:txBody>
                    <a:bodyPr/>
                    <a:lstStyle/>
                    <a:p>
                      <a:r>
                        <a:rPr lang="en-US" altLang="zh-TW" sz="1800" dirty="0">
                          <a:latin typeface="+mn-lt"/>
                        </a:rPr>
                        <a:t>Term 1</a:t>
                      </a:r>
                      <a:endParaRPr lang="zh-HK" altLang="en-US" sz="1800" dirty="0">
                        <a:latin typeface="+mn-lt"/>
                      </a:endParaRPr>
                    </a:p>
                  </a:txBody>
                  <a:tcPr marL="91433" marR="91433" marT="45700" marB="45700"/>
                </a:tc>
                <a:tc>
                  <a:txBody>
                    <a:bodyPr/>
                    <a:lstStyle/>
                    <a:p>
                      <a:r>
                        <a:rPr lang="en-US" altLang="zh-CN" sz="1800" dirty="0">
                          <a:latin typeface="+mn-lt"/>
                          <a:ea typeface="微軟正黑體" pitchFamily="34" charset="-120"/>
                        </a:rPr>
                        <a:t>Term 1</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49" marB="45749"/>
                </a:tc>
                <a:extLst>
                  <a:ext uri="{0D108BD9-81ED-4DB2-BD59-A6C34878D82A}">
                    <a16:rowId xmlns="" xmlns:a16="http://schemas.microsoft.com/office/drawing/2014/main" val="10001"/>
                  </a:ext>
                </a:extLst>
              </a:tr>
              <a:tr h="371078">
                <a:tc>
                  <a:txBody>
                    <a:bodyPr/>
                    <a:lstStyle/>
                    <a:p>
                      <a:r>
                        <a:rPr lang="en-US" altLang="zh-HK" sz="1800" dirty="0">
                          <a:latin typeface="+mn-lt"/>
                        </a:rPr>
                        <a:t>Term</a:t>
                      </a:r>
                      <a:r>
                        <a:rPr lang="en-US" altLang="zh-HK" sz="1800" baseline="0" dirty="0">
                          <a:latin typeface="+mn-lt"/>
                        </a:rPr>
                        <a:t> 2</a:t>
                      </a:r>
                      <a:endParaRPr lang="zh-HK" altLang="en-US" sz="1800" dirty="0">
                        <a:latin typeface="+mn-lt"/>
                      </a:endParaRPr>
                    </a:p>
                  </a:txBody>
                  <a:tcPr marL="91433" marR="91433" marT="45700" marB="45700"/>
                </a:tc>
                <a:tc>
                  <a:txBody>
                    <a:bodyPr/>
                    <a:lstStyle/>
                    <a:p>
                      <a:r>
                        <a:rPr lang="en-US" altLang="zh-HK" sz="1800" dirty="0">
                          <a:latin typeface="+mn-lt"/>
                          <a:ea typeface="微軟正黑體" pitchFamily="34" charset="-120"/>
                        </a:rPr>
                        <a:t>Term</a:t>
                      </a:r>
                      <a:r>
                        <a:rPr lang="en-US" altLang="zh-HK" sz="1800" baseline="0" dirty="0">
                          <a:latin typeface="+mn-lt"/>
                          <a:ea typeface="微軟正黑體" pitchFamily="34" charset="-120"/>
                        </a:rPr>
                        <a:t> 2</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49" marB="45749"/>
                </a:tc>
                <a:extLst>
                  <a:ext uri="{0D108BD9-81ED-4DB2-BD59-A6C34878D82A}">
                    <a16:rowId xmlns="" xmlns:a16="http://schemas.microsoft.com/office/drawing/2014/main" val="10002"/>
                  </a:ext>
                </a:extLst>
              </a:tr>
              <a:tr h="371078">
                <a:tc>
                  <a:txBody>
                    <a:bodyPr/>
                    <a:lstStyle/>
                    <a:p>
                      <a:r>
                        <a:rPr lang="en-US" altLang="zh-HK" sz="1800" dirty="0">
                          <a:latin typeface="+mn-lt"/>
                        </a:rPr>
                        <a:t>Term</a:t>
                      </a:r>
                      <a:r>
                        <a:rPr lang="en-US" altLang="zh-HK" sz="1800" baseline="0" dirty="0">
                          <a:latin typeface="+mn-lt"/>
                        </a:rPr>
                        <a:t> 3</a:t>
                      </a:r>
                      <a:endParaRPr lang="zh-HK" altLang="en-US" sz="1800" dirty="0">
                        <a:latin typeface="+mn-lt"/>
                      </a:endParaRPr>
                    </a:p>
                  </a:txBody>
                  <a:tcPr marL="91433" marR="91433" marT="45700" marB="45700"/>
                </a:tc>
                <a:tc>
                  <a:txBody>
                    <a:bodyPr/>
                    <a:lstStyle/>
                    <a:p>
                      <a:r>
                        <a:rPr lang="en-US" altLang="zh-HK" sz="1800" dirty="0">
                          <a:latin typeface="+mn-lt"/>
                          <a:ea typeface="微軟正黑體" pitchFamily="34" charset="-120"/>
                        </a:rPr>
                        <a:t>Term</a:t>
                      </a:r>
                      <a:r>
                        <a:rPr lang="en-US" altLang="zh-HK" sz="1800" baseline="0" dirty="0">
                          <a:latin typeface="+mn-lt"/>
                          <a:ea typeface="微軟正黑體" pitchFamily="34" charset="-120"/>
                        </a:rPr>
                        <a:t> 3</a:t>
                      </a:r>
                      <a:endParaRPr lang="zh-HK" altLang="en-US" sz="1800" dirty="0">
                        <a:latin typeface="+mn-lt"/>
                        <a:ea typeface="微軟正黑體" pitchFamily="34" charset="-120"/>
                      </a:endParaRPr>
                    </a:p>
                  </a:txBody>
                  <a:tcPr marL="91433" marR="91433" marT="45700" marB="45700"/>
                </a:tc>
                <a:tc>
                  <a:txBody>
                    <a:bodyPr/>
                    <a:lstStyle/>
                    <a:p>
                      <a:r>
                        <a:rPr lang="en-US" altLang="zh-HK" sz="1800" dirty="0"/>
                        <a:t>XXXXX</a:t>
                      </a:r>
                      <a:endParaRPr lang="zh-HK" altLang="en-US" sz="1800" dirty="0"/>
                    </a:p>
                  </a:txBody>
                  <a:tcPr marL="91433" marR="91433" marT="45749" marB="45749"/>
                </a:tc>
                <a:extLst>
                  <a:ext uri="{0D108BD9-81ED-4DB2-BD59-A6C34878D82A}">
                    <a16:rowId xmlns="" xmlns:a16="http://schemas.microsoft.com/office/drawing/2014/main" val="10003"/>
                  </a:ext>
                </a:extLst>
              </a:tr>
            </a:tbl>
          </a:graphicData>
        </a:graphic>
      </p:graphicFrame>
      <p:cxnSp>
        <p:nvCxnSpPr>
          <p:cNvPr id="7" name="直線單箭頭接點 6"/>
          <p:cNvCxnSpPr/>
          <p:nvPr/>
        </p:nvCxnSpPr>
        <p:spPr>
          <a:xfrm flipH="1">
            <a:off x="4791262" y="4566125"/>
            <a:ext cx="779462" cy="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4" name="摺角紙張 13"/>
          <p:cNvSpPr/>
          <p:nvPr/>
        </p:nvSpPr>
        <p:spPr>
          <a:xfrm>
            <a:off x="2916424" y="3677125"/>
            <a:ext cx="1874838" cy="2578100"/>
          </a:xfrm>
          <a:prstGeom prst="foldedCorner">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kumimoji="0" lang="en-US" altLang="zh-HK" sz="3000" dirty="0">
                <a:solidFill>
                  <a:schemeClr val="bg2">
                    <a:lumMod val="75000"/>
                  </a:schemeClr>
                </a:solidFill>
              </a:rPr>
              <a:t>----</a:t>
            </a:r>
            <a:r>
              <a:rPr kumimoji="0" lang="en-US" altLang="zh-HK" sz="3000" b="1" dirty="0">
                <a:solidFill>
                  <a:srgbClr val="FF0000"/>
                </a:solidFill>
              </a:rPr>
              <a:t>-----</a:t>
            </a:r>
            <a:r>
              <a:rPr kumimoji="0" lang="en-US" altLang="zh-HK" sz="3000" dirty="0">
                <a:solidFill>
                  <a:schemeClr val="bg2">
                    <a:lumMod val="75000"/>
                  </a:schemeClr>
                </a:solidFill>
              </a:rPr>
              <a:t>-----</a:t>
            </a:r>
            <a:r>
              <a:rPr kumimoji="0" lang="en-US" altLang="zh-HK" sz="3000" b="1" dirty="0">
                <a:solidFill>
                  <a:srgbClr val="FF0000"/>
                </a:solidFill>
              </a:rPr>
              <a:t>-----</a:t>
            </a:r>
            <a:r>
              <a:rPr kumimoji="0" lang="en-US" altLang="zh-HK" sz="3000" dirty="0">
                <a:solidFill>
                  <a:schemeClr val="bg2">
                    <a:lumMod val="75000"/>
                  </a:schemeClr>
                </a:solidFill>
              </a:rPr>
              <a:t>-----------</a:t>
            </a:r>
            <a:r>
              <a:rPr kumimoji="0" lang="en-US" altLang="zh-HK" sz="3000" b="1" dirty="0">
                <a:solidFill>
                  <a:srgbClr val="FF0000"/>
                </a:solidFill>
              </a:rPr>
              <a:t>-----</a:t>
            </a:r>
            <a:r>
              <a:rPr kumimoji="0" lang="en-US" altLang="zh-HK" sz="3000" dirty="0">
                <a:solidFill>
                  <a:schemeClr val="bg2">
                    <a:lumMod val="75000"/>
                  </a:schemeClr>
                </a:solidFill>
              </a:rPr>
              <a:t>------</a:t>
            </a:r>
            <a:r>
              <a:rPr kumimoji="0" lang="en-US" altLang="zh-HK" sz="3000" b="1" dirty="0">
                <a:solidFill>
                  <a:srgbClr val="FF0000"/>
                </a:solidFill>
              </a:rPr>
              <a:t>------</a:t>
            </a:r>
            <a:r>
              <a:rPr kumimoji="0" lang="en-US" altLang="zh-HK" sz="3000" dirty="0">
                <a:solidFill>
                  <a:schemeClr val="bg2">
                    <a:lumMod val="75000"/>
                  </a:schemeClr>
                </a:solidFill>
              </a:rPr>
              <a:t>--------------</a:t>
            </a:r>
            <a:r>
              <a:rPr kumimoji="0" lang="en-US" altLang="zh-HK" sz="3000" b="1" dirty="0">
                <a:solidFill>
                  <a:srgbClr val="FF0000"/>
                </a:solidFill>
              </a:rPr>
              <a:t>----</a:t>
            </a:r>
            <a:endParaRPr kumimoji="0" lang="zh-HK" altLang="en-US" sz="3000" dirty="0"/>
          </a:p>
        </p:txBody>
      </p:sp>
      <p:sp>
        <p:nvSpPr>
          <p:cNvPr id="11" name="圓角矩形圖說文字 10"/>
          <p:cNvSpPr/>
          <p:nvPr/>
        </p:nvSpPr>
        <p:spPr>
          <a:xfrm>
            <a:off x="166874" y="4166075"/>
            <a:ext cx="2354263" cy="612775"/>
          </a:xfrm>
          <a:prstGeom prst="wedgeRoundRectCallout">
            <a:avLst>
              <a:gd name="adj1" fmla="val 82726"/>
              <a:gd name="adj2" fmla="val -27041"/>
              <a:gd name="adj3" fmla="val 1666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kumimoji="0" lang="en-US" altLang="zh-HK" dirty="0"/>
              <a:t>Automatic Translation</a:t>
            </a:r>
            <a:endParaRPr kumimoji="0" lang="zh-HK" altLang="en-US" dirty="0"/>
          </a:p>
        </p:txBody>
      </p:sp>
      <p:sp>
        <p:nvSpPr>
          <p:cNvPr id="16" name="圓角矩形圖說文字 15"/>
          <p:cNvSpPr/>
          <p:nvPr/>
        </p:nvSpPr>
        <p:spPr>
          <a:xfrm>
            <a:off x="166874" y="5055075"/>
            <a:ext cx="2354263" cy="466725"/>
          </a:xfrm>
          <a:prstGeom prst="wedgeRoundRectCallout">
            <a:avLst>
              <a:gd name="adj1" fmla="val 82726"/>
              <a:gd name="adj2" fmla="val -27041"/>
              <a:gd name="adj3" fmla="val 1666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kumimoji="0" lang="en-US" altLang="zh-HK" dirty="0"/>
              <a:t>Detailed information</a:t>
            </a:r>
            <a:endParaRPr kumimoji="0" lang="zh-HK" altLang="en-US" dirty="0"/>
          </a:p>
        </p:txBody>
      </p:sp>
      <p:sp>
        <p:nvSpPr>
          <p:cNvPr id="2" name="標題 1"/>
          <p:cNvSpPr>
            <a:spLocks noGrp="1"/>
          </p:cNvSpPr>
          <p:nvPr>
            <p:ph type="title"/>
          </p:nvPr>
        </p:nvSpPr>
        <p:spPr/>
        <p:txBody>
          <a:bodyPr>
            <a:normAutofit/>
          </a:bodyPr>
          <a:lstStyle/>
          <a:p>
            <a:r>
              <a:rPr lang="en-US" altLang="zh-HK" b="1" dirty="0">
                <a:solidFill>
                  <a:srgbClr val="FF0000"/>
                </a:solidFill>
              </a:rPr>
              <a:t>Term</a:t>
            </a:r>
            <a:r>
              <a:rPr lang="en-US" altLang="zh-HK" dirty="0">
                <a:solidFill>
                  <a:schemeClr val="tx1"/>
                </a:solidFill>
              </a:rPr>
              <a:t>inology Data</a:t>
            </a:r>
            <a:r>
              <a:rPr lang="en-US" altLang="zh-HK" b="1" dirty="0">
                <a:solidFill>
                  <a:srgbClr val="FF0000"/>
                </a:solidFill>
              </a:rPr>
              <a:t>base</a:t>
            </a:r>
            <a:r>
              <a:rPr lang="en-US" altLang="zh-HK" dirty="0">
                <a:solidFill>
                  <a:schemeClr val="tx1"/>
                </a:solidFill>
              </a:rPr>
              <a:t> (</a:t>
            </a:r>
            <a:r>
              <a:rPr lang="en-US" altLang="zh-HK" b="1" dirty="0" err="1">
                <a:solidFill>
                  <a:srgbClr val="FF0000"/>
                </a:solidFill>
              </a:rPr>
              <a:t>Termbase</a:t>
            </a:r>
            <a:r>
              <a:rPr lang="en-US" altLang="zh-HK" dirty="0">
                <a:solidFill>
                  <a:schemeClr val="tx1"/>
                </a:solidFill>
              </a:rPr>
              <a:t>)</a:t>
            </a:r>
            <a:endParaRPr lang="zh-TW" altLang="en-US" dirty="0"/>
          </a:p>
        </p:txBody>
      </p:sp>
      <p:pic>
        <p:nvPicPr>
          <p:cNvPr id="1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3"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036892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nodeType="afterGroup">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1"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Up 2">
            <a:extLst>
              <a:ext uri="{FF2B5EF4-FFF2-40B4-BE49-F238E27FC236}">
                <a16:creationId xmlns="" xmlns:a16="http://schemas.microsoft.com/office/drawing/2014/main" id="{E3442A5D-2031-43AC-8CAD-3C6547ECD56D}"/>
              </a:ext>
            </a:extLst>
          </p:cNvPr>
          <p:cNvSpPr/>
          <p:nvPr/>
        </p:nvSpPr>
        <p:spPr>
          <a:xfrm>
            <a:off x="1037953" y="3146588"/>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8FA418BC-9399-412E-A6A9-3CE02D2C66D0}"/>
              </a:ext>
            </a:extLst>
          </p:cNvPr>
          <p:cNvSpPr txBox="1"/>
          <p:nvPr/>
        </p:nvSpPr>
        <p:spPr>
          <a:xfrm>
            <a:off x="2036463" y="3406953"/>
            <a:ext cx="1861535" cy="646331"/>
          </a:xfrm>
          <a:prstGeom prst="rect">
            <a:avLst/>
          </a:prstGeom>
          <a:noFill/>
        </p:spPr>
        <p:txBody>
          <a:bodyPr wrap="none" rtlCol="0">
            <a:spAutoFit/>
          </a:bodyPr>
          <a:lstStyle/>
          <a:p>
            <a:r>
              <a:rPr lang="en-US" sz="3600" dirty="0"/>
              <a:t>Accuracy</a:t>
            </a:r>
          </a:p>
        </p:txBody>
      </p:sp>
      <p:sp>
        <p:nvSpPr>
          <p:cNvPr id="8" name="TextBox 7">
            <a:extLst>
              <a:ext uri="{FF2B5EF4-FFF2-40B4-BE49-F238E27FC236}">
                <a16:creationId xmlns="" xmlns:a16="http://schemas.microsoft.com/office/drawing/2014/main" id="{54CE0E4A-7A2A-42CE-BC62-5A2C63979312}"/>
              </a:ext>
            </a:extLst>
          </p:cNvPr>
          <p:cNvSpPr txBox="1"/>
          <p:nvPr/>
        </p:nvSpPr>
        <p:spPr>
          <a:xfrm>
            <a:off x="5567510" y="3406953"/>
            <a:ext cx="2404313" cy="646331"/>
          </a:xfrm>
          <a:prstGeom prst="rect">
            <a:avLst/>
          </a:prstGeom>
          <a:noFill/>
        </p:spPr>
        <p:txBody>
          <a:bodyPr wrap="none" rtlCol="0">
            <a:spAutoFit/>
          </a:bodyPr>
          <a:lstStyle/>
          <a:p>
            <a:r>
              <a:rPr lang="en-US" sz="3600" dirty="0"/>
              <a:t>Consistency</a:t>
            </a:r>
          </a:p>
        </p:txBody>
      </p:sp>
      <p:sp>
        <p:nvSpPr>
          <p:cNvPr id="11" name="Arrow: Up 10">
            <a:extLst>
              <a:ext uri="{FF2B5EF4-FFF2-40B4-BE49-F238E27FC236}">
                <a16:creationId xmlns="" xmlns:a16="http://schemas.microsoft.com/office/drawing/2014/main" id="{BAFF7272-1A25-4692-B33E-DE529B93DBBF}"/>
              </a:ext>
            </a:extLst>
          </p:cNvPr>
          <p:cNvSpPr/>
          <p:nvPr/>
        </p:nvSpPr>
        <p:spPr>
          <a:xfrm>
            <a:off x="4569001" y="3146588"/>
            <a:ext cx="878305" cy="11670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 xmlns:a16="http://schemas.microsoft.com/office/drawing/2014/main" id="{EACB2990-34A3-4879-8342-3D078D61B085}"/>
              </a:ext>
            </a:extLst>
          </p:cNvPr>
          <p:cNvSpPr>
            <a:spLocks noGrp="1"/>
          </p:cNvSpPr>
          <p:nvPr>
            <p:ph type="title"/>
          </p:nvPr>
        </p:nvSpPr>
        <p:spPr/>
        <p:txBody>
          <a:bodyPr/>
          <a:lstStyle/>
          <a:p>
            <a:r>
              <a:rPr lang="en-US" dirty="0"/>
              <a:t>What do </a:t>
            </a:r>
            <a:r>
              <a:rPr lang="en-US" dirty="0" err="1"/>
              <a:t>Termbases</a:t>
            </a:r>
            <a:r>
              <a:rPr lang="en-US" dirty="0"/>
              <a:t> mean for your business?</a:t>
            </a:r>
          </a:p>
        </p:txBody>
      </p:sp>
    </p:spTree>
    <p:extLst>
      <p:ext uri="{BB962C8B-B14F-4D97-AF65-F5344CB8AC3E}">
        <p14:creationId xmlns:p14="http://schemas.microsoft.com/office/powerpoint/2010/main" val="288003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摺角紙張 3"/>
          <p:cNvSpPr/>
          <p:nvPr/>
        </p:nvSpPr>
        <p:spPr>
          <a:xfrm>
            <a:off x="508000" y="2732088"/>
            <a:ext cx="1511300" cy="1584325"/>
          </a:xfrm>
          <a:prstGeom prst="foldedCorner">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kumimoji="0" lang="en-US" altLang="zh-HK" sz="5400" dirty="0"/>
              <a:t>ST</a:t>
            </a:r>
            <a:endParaRPr kumimoji="0" lang="zh-HK" altLang="en-US" sz="5400" dirty="0"/>
          </a:p>
        </p:txBody>
      </p:sp>
      <p:sp>
        <p:nvSpPr>
          <p:cNvPr id="5" name="摺角紙張 4"/>
          <p:cNvSpPr/>
          <p:nvPr/>
        </p:nvSpPr>
        <p:spPr>
          <a:xfrm>
            <a:off x="7210425" y="2732088"/>
            <a:ext cx="1511300" cy="1584325"/>
          </a:xfrm>
          <a:prstGeom prst="foldedCorner">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kumimoji="0" lang="en-US" altLang="zh-HK" sz="5400" dirty="0"/>
              <a:t>TT</a:t>
            </a:r>
            <a:endParaRPr kumimoji="0" lang="zh-HK" altLang="en-US" sz="5400" dirty="0"/>
          </a:p>
        </p:txBody>
      </p:sp>
      <p:sp>
        <p:nvSpPr>
          <p:cNvPr id="7" name="立方體 6"/>
          <p:cNvSpPr/>
          <p:nvPr/>
        </p:nvSpPr>
        <p:spPr>
          <a:xfrm>
            <a:off x="3249613" y="2047875"/>
            <a:ext cx="2736850" cy="2952750"/>
          </a:xfrm>
          <a:prstGeom prst="cube">
            <a:avLst>
              <a:gd name="adj" fmla="val 1266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kumimoji="0" lang="en-US" altLang="zh-HK" sz="3200" dirty="0"/>
              <a:t>Automatic Translation System</a:t>
            </a:r>
            <a:endParaRPr kumimoji="0" lang="zh-HK" altLang="en-US" sz="3200" dirty="0"/>
          </a:p>
        </p:txBody>
      </p:sp>
      <p:sp>
        <p:nvSpPr>
          <p:cNvPr id="8" name="向右箭號 7"/>
          <p:cNvSpPr/>
          <p:nvPr/>
        </p:nvSpPr>
        <p:spPr>
          <a:xfrm>
            <a:off x="2170113" y="3038475"/>
            <a:ext cx="900112" cy="971550"/>
          </a:xfrm>
          <a:prstGeom prst="rightArrow">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endParaRPr kumimoji="0" lang="zh-HK" altLang="en-US"/>
          </a:p>
        </p:txBody>
      </p:sp>
      <p:sp>
        <p:nvSpPr>
          <p:cNvPr id="9" name="向右箭號 8"/>
          <p:cNvSpPr/>
          <p:nvPr/>
        </p:nvSpPr>
        <p:spPr>
          <a:xfrm>
            <a:off x="6134100" y="3063875"/>
            <a:ext cx="900113" cy="971550"/>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kumimoji="0" lang="zh-HK" altLang="en-US"/>
          </a:p>
        </p:txBody>
      </p:sp>
      <p:sp>
        <p:nvSpPr>
          <p:cNvPr id="10" name="圓角矩形圖說文字 9"/>
          <p:cNvSpPr/>
          <p:nvPr/>
        </p:nvSpPr>
        <p:spPr>
          <a:xfrm>
            <a:off x="5735061" y="4970533"/>
            <a:ext cx="861580" cy="774555"/>
          </a:xfrm>
          <a:prstGeom prst="wedgeRoundRectCallout">
            <a:avLst>
              <a:gd name="adj1" fmla="val -60223"/>
              <a:gd name="adj2" fmla="val -72873"/>
              <a:gd name="adj3" fmla="val 16667"/>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kumimoji="0" lang="en-US" altLang="zh-HK" sz="4000" dirty="0"/>
              <a:t>?</a:t>
            </a:r>
          </a:p>
        </p:txBody>
      </p:sp>
      <p:sp>
        <p:nvSpPr>
          <p:cNvPr id="2" name="標題 1"/>
          <p:cNvSpPr>
            <a:spLocks noGrp="1"/>
          </p:cNvSpPr>
          <p:nvPr>
            <p:ph type="title"/>
          </p:nvPr>
        </p:nvSpPr>
        <p:spPr/>
        <p:txBody>
          <a:bodyPr/>
          <a:lstStyle/>
          <a:p>
            <a:r>
              <a:rPr lang="en-US" altLang="zh-HK" b="1" dirty="0">
                <a:solidFill>
                  <a:srgbClr val="FF0000"/>
                </a:solidFill>
              </a:rPr>
              <a:t>M</a:t>
            </a:r>
            <a:r>
              <a:rPr lang="en-US" altLang="zh-HK" dirty="0">
                <a:solidFill>
                  <a:schemeClr val="tx1"/>
                </a:solidFill>
              </a:rPr>
              <a:t>achine </a:t>
            </a:r>
            <a:r>
              <a:rPr lang="en-US" altLang="zh-HK" b="1" dirty="0">
                <a:solidFill>
                  <a:srgbClr val="FF0000"/>
                </a:solidFill>
              </a:rPr>
              <a:t>T</a:t>
            </a:r>
            <a:r>
              <a:rPr lang="en-US" altLang="zh-HK" dirty="0">
                <a:solidFill>
                  <a:schemeClr val="tx1"/>
                </a:solidFill>
              </a:rPr>
              <a:t>ranslation (</a:t>
            </a:r>
            <a:r>
              <a:rPr lang="en-US" altLang="zh-HK" b="1" dirty="0">
                <a:solidFill>
                  <a:srgbClr val="FF0000"/>
                </a:solidFill>
              </a:rPr>
              <a:t>MT</a:t>
            </a:r>
            <a:r>
              <a:rPr lang="en-US" altLang="zh-HK" dirty="0">
                <a:solidFill>
                  <a:schemeClr val="tx1"/>
                </a:solidFill>
              </a:rPr>
              <a:t>) </a:t>
            </a:r>
            <a:endParaRPr lang="zh-TW" altLang="en-US" dirty="0">
              <a:latin typeface="微軟正黑體" panose="020B0604030504040204" pitchFamily="34" charset="-120"/>
              <a:ea typeface="微軟正黑體" panose="020B0604030504040204" pitchFamily="34" charset="-120"/>
            </a:endParaRPr>
          </a:p>
        </p:txBody>
      </p:sp>
      <p:pic>
        <p:nvPicPr>
          <p:cNvPr id="11"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2"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354962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a:t>Methods</a:t>
            </a:r>
            <a:endParaRPr lang="zh-HK" altLang="en-US" dirty="0"/>
          </a:p>
        </p:txBody>
      </p:sp>
      <p:sp>
        <p:nvSpPr>
          <p:cNvPr id="4" name="矩形 3"/>
          <p:cNvSpPr/>
          <p:nvPr/>
        </p:nvSpPr>
        <p:spPr>
          <a:xfrm>
            <a:off x="2258790" y="1526843"/>
            <a:ext cx="4996070" cy="92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3200" dirty="0"/>
              <a:t>Rule-based Approach</a:t>
            </a:r>
            <a:endParaRPr lang="zh-HK" altLang="en-US" sz="3200" dirty="0"/>
          </a:p>
        </p:txBody>
      </p:sp>
      <p:sp>
        <p:nvSpPr>
          <p:cNvPr id="5" name="矩形 4"/>
          <p:cNvSpPr/>
          <p:nvPr/>
        </p:nvSpPr>
        <p:spPr>
          <a:xfrm>
            <a:off x="2227493" y="3680172"/>
            <a:ext cx="4996070" cy="9150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HK" sz="3200" dirty="0"/>
              <a:t>Statistical Approach</a:t>
            </a:r>
            <a:endParaRPr lang="zh-HK" altLang="en-US" sz="3200" dirty="0"/>
          </a:p>
        </p:txBody>
      </p:sp>
      <p:sp>
        <p:nvSpPr>
          <p:cNvPr id="6" name="矩形 5"/>
          <p:cNvSpPr/>
          <p:nvPr/>
        </p:nvSpPr>
        <p:spPr>
          <a:xfrm>
            <a:off x="2227493" y="4751952"/>
            <a:ext cx="4996070" cy="9235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HK" sz="3200" dirty="0"/>
              <a:t>Deep Learning Approach</a:t>
            </a:r>
            <a:endParaRPr lang="zh-HK" altLang="en-US" sz="3200" dirty="0"/>
          </a:p>
        </p:txBody>
      </p:sp>
      <p:sp>
        <p:nvSpPr>
          <p:cNvPr id="8" name="矩形 7"/>
          <p:cNvSpPr/>
          <p:nvPr/>
        </p:nvSpPr>
        <p:spPr>
          <a:xfrm>
            <a:off x="2258790" y="2608392"/>
            <a:ext cx="4996070" cy="9150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HK" sz="3200" dirty="0"/>
              <a:t>Example-based Approach</a:t>
            </a:r>
            <a:endParaRPr lang="zh-HK" altLang="en-US" sz="3200"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7119055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4948" y="1997765"/>
            <a:ext cx="7176052" cy="3588026"/>
          </a:xfrm>
          <a:prstGeom prst="rect">
            <a:avLst/>
          </a:prstGeom>
        </p:spPr>
      </p:pic>
      <p:sp>
        <p:nvSpPr>
          <p:cNvPr id="3" name="TextBox 2"/>
          <p:cNvSpPr txBox="1"/>
          <p:nvPr/>
        </p:nvSpPr>
        <p:spPr>
          <a:xfrm>
            <a:off x="2276930" y="1605270"/>
            <a:ext cx="1255344" cy="461665"/>
          </a:xfrm>
          <a:prstGeom prst="rect">
            <a:avLst/>
          </a:prstGeom>
          <a:noFill/>
        </p:spPr>
        <p:txBody>
          <a:bodyPr wrap="none" rtlCol="0">
            <a:spAutoFit/>
          </a:bodyPr>
          <a:lstStyle/>
          <a:p>
            <a:pPr algn="ctr"/>
            <a:r>
              <a:rPr lang="en-US" altLang="zh-TW" sz="2400" dirty="0"/>
              <a:t>d</a:t>
            </a:r>
            <a:r>
              <a:rPr lang="en-US" sz="2400" dirty="0"/>
              <a:t>endrite</a:t>
            </a:r>
          </a:p>
        </p:txBody>
      </p:sp>
      <p:sp>
        <p:nvSpPr>
          <p:cNvPr id="17" name="TextBox 16"/>
          <p:cNvSpPr txBox="1"/>
          <p:nvPr/>
        </p:nvSpPr>
        <p:spPr>
          <a:xfrm>
            <a:off x="4376758" y="4212324"/>
            <a:ext cx="777842" cy="461665"/>
          </a:xfrm>
          <a:prstGeom prst="rect">
            <a:avLst/>
          </a:prstGeom>
          <a:noFill/>
        </p:spPr>
        <p:txBody>
          <a:bodyPr wrap="none" rtlCol="0">
            <a:spAutoFit/>
          </a:bodyPr>
          <a:lstStyle/>
          <a:p>
            <a:r>
              <a:rPr lang="en-US" altLang="zh-TW" sz="2400" dirty="0"/>
              <a:t>a</a:t>
            </a:r>
            <a:r>
              <a:rPr lang="en-US" sz="2400" dirty="0"/>
              <a:t>xon</a:t>
            </a:r>
            <a:endParaRPr lang="en-US" sz="2400" dirty="0">
              <a:latin typeface="Microsoft JhengHei" charset="-120"/>
              <a:ea typeface="Microsoft JhengHei" charset="-120"/>
              <a:cs typeface="Microsoft JhengHei" charset="-120"/>
            </a:endParaRPr>
          </a:p>
        </p:txBody>
      </p:sp>
      <p:sp>
        <p:nvSpPr>
          <p:cNvPr id="18" name="TextBox 17"/>
          <p:cNvSpPr txBox="1"/>
          <p:nvPr/>
        </p:nvSpPr>
        <p:spPr>
          <a:xfrm>
            <a:off x="2997578" y="5312691"/>
            <a:ext cx="1144865" cy="461665"/>
          </a:xfrm>
          <a:prstGeom prst="rect">
            <a:avLst/>
          </a:prstGeom>
          <a:noFill/>
        </p:spPr>
        <p:txBody>
          <a:bodyPr wrap="none" rtlCol="0">
            <a:spAutoFit/>
          </a:bodyPr>
          <a:lstStyle/>
          <a:p>
            <a:r>
              <a:rPr lang="en-US" altLang="zh-TW" sz="2400" dirty="0"/>
              <a:t>n</a:t>
            </a:r>
            <a:r>
              <a:rPr lang="en-US" sz="2400" dirty="0"/>
              <a:t>ucleus</a:t>
            </a:r>
          </a:p>
        </p:txBody>
      </p:sp>
      <p:cxnSp>
        <p:nvCxnSpPr>
          <p:cNvPr id="5" name="Straight Arrow Connector 4"/>
          <p:cNvCxnSpPr>
            <a:stCxn id="18" idx="0"/>
          </p:cNvCxnSpPr>
          <p:nvPr/>
        </p:nvCxnSpPr>
        <p:spPr>
          <a:xfrm flipH="1" flipV="1">
            <a:off x="3127617" y="4035287"/>
            <a:ext cx="442394" cy="1277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866307" y="2124664"/>
            <a:ext cx="1971950" cy="461665"/>
          </a:xfrm>
          <a:prstGeom prst="rect">
            <a:avLst/>
          </a:prstGeom>
          <a:noFill/>
        </p:spPr>
        <p:txBody>
          <a:bodyPr wrap="none" rtlCol="0">
            <a:spAutoFit/>
          </a:bodyPr>
          <a:lstStyle/>
          <a:p>
            <a:pPr algn="ctr"/>
            <a:r>
              <a:rPr lang="en-US" sz="2400" dirty="0">
                <a:latin typeface="+mn-lt"/>
                <a:ea typeface="Microsoft JhengHei" charset="-120"/>
                <a:cs typeface="Microsoft JhengHei" charset="-120"/>
              </a:rPr>
              <a:t>axon terminal</a:t>
            </a:r>
            <a:r>
              <a:rPr lang="zh-TW" altLang="en-US" sz="2400" dirty="0">
                <a:latin typeface="+mn-lt"/>
                <a:ea typeface="Microsoft JhengHei" charset="-120"/>
                <a:cs typeface="Microsoft JhengHei" charset="-120"/>
              </a:rPr>
              <a:t> </a:t>
            </a:r>
            <a:endParaRPr lang="en-US" altLang="zh-TW" sz="2400" dirty="0">
              <a:latin typeface="+mn-lt"/>
              <a:ea typeface="Microsoft JhengHei" charset="-120"/>
              <a:cs typeface="Microsoft JhengHei" charset="-120"/>
            </a:endParaRPr>
          </a:p>
        </p:txBody>
      </p:sp>
      <p:sp>
        <p:nvSpPr>
          <p:cNvPr id="24" name="TextBox 23"/>
          <p:cNvSpPr txBox="1"/>
          <p:nvPr/>
        </p:nvSpPr>
        <p:spPr>
          <a:xfrm>
            <a:off x="7913438" y="4297840"/>
            <a:ext cx="1320746" cy="923330"/>
          </a:xfrm>
          <a:prstGeom prst="rect">
            <a:avLst/>
          </a:prstGeom>
          <a:noFill/>
        </p:spPr>
        <p:txBody>
          <a:bodyPr wrap="none" rtlCol="0">
            <a:spAutoFit/>
          </a:bodyPr>
          <a:lstStyle/>
          <a:p>
            <a:r>
              <a:rPr lang="en-US" dirty="0"/>
              <a:t>“output” to </a:t>
            </a:r>
          </a:p>
          <a:p>
            <a:r>
              <a:rPr lang="en-US" dirty="0"/>
              <a:t>other </a:t>
            </a:r>
          </a:p>
          <a:p>
            <a:r>
              <a:rPr lang="en-US" dirty="0"/>
              <a:t>neurons</a:t>
            </a:r>
          </a:p>
        </p:txBody>
      </p:sp>
      <p:sp>
        <p:nvSpPr>
          <p:cNvPr id="31" name="TextBox 30"/>
          <p:cNvSpPr txBox="1"/>
          <p:nvPr/>
        </p:nvSpPr>
        <p:spPr>
          <a:xfrm>
            <a:off x="287050" y="4298975"/>
            <a:ext cx="953594" cy="1200329"/>
          </a:xfrm>
          <a:prstGeom prst="rect">
            <a:avLst/>
          </a:prstGeom>
          <a:noFill/>
        </p:spPr>
        <p:txBody>
          <a:bodyPr wrap="none" rtlCol="0">
            <a:spAutoFit/>
          </a:bodyPr>
          <a:lstStyle/>
          <a:p>
            <a:r>
              <a:rPr lang="en-US" altLang="zh-TW" dirty="0"/>
              <a:t>“input” </a:t>
            </a:r>
          </a:p>
          <a:p>
            <a:r>
              <a:rPr lang="en-US" altLang="zh-TW" dirty="0"/>
              <a:t>from</a:t>
            </a:r>
            <a:r>
              <a:rPr lang="en-US" dirty="0"/>
              <a:t> </a:t>
            </a:r>
          </a:p>
          <a:p>
            <a:r>
              <a:rPr lang="en-US" dirty="0"/>
              <a:t>other </a:t>
            </a:r>
          </a:p>
          <a:p>
            <a:r>
              <a:rPr lang="en-US" dirty="0"/>
              <a:t>neurons</a:t>
            </a:r>
          </a:p>
        </p:txBody>
      </p:sp>
      <p:sp>
        <p:nvSpPr>
          <p:cNvPr id="13" name="Right Arrow 12"/>
          <p:cNvSpPr/>
          <p:nvPr/>
        </p:nvSpPr>
        <p:spPr>
          <a:xfrm>
            <a:off x="8257860" y="3719719"/>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34" name="Right Arrow 33"/>
          <p:cNvSpPr/>
          <p:nvPr/>
        </p:nvSpPr>
        <p:spPr>
          <a:xfrm>
            <a:off x="217104" y="3719718"/>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5" name="Right Arrow 34"/>
          <p:cNvSpPr/>
          <p:nvPr/>
        </p:nvSpPr>
        <p:spPr>
          <a:xfrm rot="19098954">
            <a:off x="1164290" y="4767319"/>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6" name="Right Arrow 35"/>
          <p:cNvSpPr/>
          <p:nvPr/>
        </p:nvSpPr>
        <p:spPr>
          <a:xfrm rot="1774072">
            <a:off x="828498" y="2502506"/>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7" name="Right Arrow 36"/>
          <p:cNvSpPr/>
          <p:nvPr/>
        </p:nvSpPr>
        <p:spPr>
          <a:xfrm rot="2942994">
            <a:off x="1794246" y="1721893"/>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38" name="Right Arrow 37"/>
          <p:cNvSpPr/>
          <p:nvPr/>
        </p:nvSpPr>
        <p:spPr>
          <a:xfrm rot="19829751">
            <a:off x="7884716" y="2969981"/>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39" name="Right Arrow 38"/>
          <p:cNvSpPr/>
          <p:nvPr/>
        </p:nvSpPr>
        <p:spPr>
          <a:xfrm rot="19174218">
            <a:off x="7127310" y="2726508"/>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0" name="Right Arrow 39"/>
          <p:cNvSpPr/>
          <p:nvPr/>
        </p:nvSpPr>
        <p:spPr>
          <a:xfrm rot="1643262">
            <a:off x="7843588" y="5229143"/>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1" name="Right Arrow 40"/>
          <p:cNvSpPr/>
          <p:nvPr/>
        </p:nvSpPr>
        <p:spPr>
          <a:xfrm rot="3888581">
            <a:off x="6947048" y="5515945"/>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43" name="Right Arrow 42"/>
          <p:cNvSpPr/>
          <p:nvPr/>
        </p:nvSpPr>
        <p:spPr>
          <a:xfrm rot="16200000">
            <a:off x="2010638" y="5184021"/>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21" name="Oval 20"/>
          <p:cNvSpPr/>
          <p:nvPr/>
        </p:nvSpPr>
        <p:spPr>
          <a:xfrm>
            <a:off x="9154" y="4354227"/>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a:t>1</a:t>
            </a:r>
            <a:endParaRPr lang="en-US"/>
          </a:p>
        </p:txBody>
      </p:sp>
      <p:sp>
        <p:nvSpPr>
          <p:cNvPr id="49" name="Oval 48"/>
          <p:cNvSpPr/>
          <p:nvPr/>
        </p:nvSpPr>
        <p:spPr>
          <a:xfrm>
            <a:off x="3560964" y="3375242"/>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2</a:t>
            </a:r>
            <a:endParaRPr lang="en-US" dirty="0"/>
          </a:p>
        </p:txBody>
      </p:sp>
      <p:sp>
        <p:nvSpPr>
          <p:cNvPr id="52" name="TextBox 51"/>
          <p:cNvSpPr txBox="1"/>
          <p:nvPr/>
        </p:nvSpPr>
        <p:spPr>
          <a:xfrm>
            <a:off x="3323644" y="2290833"/>
            <a:ext cx="859531" cy="461665"/>
          </a:xfrm>
          <a:prstGeom prst="rect">
            <a:avLst/>
          </a:prstGeom>
          <a:noFill/>
        </p:spPr>
        <p:txBody>
          <a:bodyPr wrap="none" rtlCol="0">
            <a:spAutoFit/>
          </a:bodyPr>
          <a:lstStyle/>
          <a:p>
            <a:pPr algn="ctr"/>
            <a:r>
              <a:rPr lang="en-US" altLang="zh-TW" sz="2400" dirty="0"/>
              <a:t>soma</a:t>
            </a:r>
          </a:p>
        </p:txBody>
      </p:sp>
      <p:cxnSp>
        <p:nvCxnSpPr>
          <p:cNvPr id="53" name="Straight Arrow Connector 52"/>
          <p:cNvCxnSpPr>
            <a:stCxn id="52" idx="2"/>
          </p:cNvCxnSpPr>
          <p:nvPr/>
        </p:nvCxnSpPr>
        <p:spPr>
          <a:xfrm flipH="1">
            <a:off x="3199412" y="2752498"/>
            <a:ext cx="553998" cy="886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686407" y="4376893"/>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3</a:t>
            </a:r>
            <a:endParaRPr lang="en-US" dirty="0"/>
          </a:p>
        </p:txBody>
      </p:sp>
      <p:sp>
        <p:nvSpPr>
          <p:cNvPr id="58" name="TextBox 57"/>
          <p:cNvSpPr txBox="1"/>
          <p:nvPr/>
        </p:nvSpPr>
        <p:spPr>
          <a:xfrm>
            <a:off x="3823786" y="3329659"/>
            <a:ext cx="1105944" cy="369332"/>
          </a:xfrm>
          <a:prstGeom prst="rect">
            <a:avLst/>
          </a:prstGeom>
          <a:noFill/>
        </p:spPr>
        <p:txBody>
          <a:bodyPr wrap="none" rtlCol="0">
            <a:spAutoFit/>
          </a:bodyPr>
          <a:lstStyle/>
          <a:p>
            <a:r>
              <a:rPr lang="en-US" dirty="0"/>
              <a:t>activation</a:t>
            </a:r>
          </a:p>
        </p:txBody>
      </p:sp>
      <p:sp>
        <p:nvSpPr>
          <p:cNvPr id="4" name="標題 3"/>
          <p:cNvSpPr>
            <a:spLocks noGrp="1"/>
          </p:cNvSpPr>
          <p:nvPr>
            <p:ph type="title"/>
          </p:nvPr>
        </p:nvSpPr>
        <p:spPr/>
        <p:txBody>
          <a:bodyPr/>
          <a:lstStyle/>
          <a:p>
            <a:r>
              <a:rPr lang="en-US" altLang="zh-HK" dirty="0"/>
              <a:t>Biological Neuron</a:t>
            </a:r>
            <a:endParaRPr lang="zh-HK" altLang="en-US" dirty="0"/>
          </a:p>
        </p:txBody>
      </p:sp>
      <p:pic>
        <p:nvPicPr>
          <p:cNvPr id="28"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29" name="Picture 4">
            <a:extLst>
              <a:ext uri="{FF2B5EF4-FFF2-40B4-BE49-F238E27FC236}">
                <a16:creationId xmlns="" xmlns:a16="http://schemas.microsoft.com/office/drawing/2014/main"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50131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13" grpId="0" animBg="1"/>
      <p:bldP spid="34" grpId="0" animBg="1"/>
      <p:bldP spid="35" grpId="0" animBg="1"/>
      <p:bldP spid="36" grpId="0" animBg="1"/>
      <p:bldP spid="37" grpId="0" animBg="1"/>
      <p:bldP spid="38" grpId="0" animBg="1"/>
      <p:bldP spid="39" grpId="0" animBg="1"/>
      <p:bldP spid="40" grpId="0" animBg="1"/>
      <p:bldP spid="41" grpId="0" animBg="1"/>
      <p:bldP spid="43" grpId="0" animBg="1"/>
      <p:bldP spid="21" grpId="0" animBg="1"/>
      <p:bldP spid="49" grpId="0" animBg="1"/>
      <p:bldP spid="55" grpId="0" animBg="1"/>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Outline</a:t>
            </a:r>
            <a:endParaRPr lang="en-US" dirty="0"/>
          </a:p>
        </p:txBody>
      </p:sp>
      <p:sp>
        <p:nvSpPr>
          <p:cNvPr id="3" name="Content Placeholder 2"/>
          <p:cNvSpPr>
            <a:spLocks noGrp="1"/>
          </p:cNvSpPr>
          <p:nvPr>
            <p:ph idx="1"/>
          </p:nvPr>
        </p:nvSpPr>
        <p:spPr/>
        <p:txBody>
          <a:bodyPr>
            <a:normAutofit/>
          </a:bodyPr>
          <a:lstStyle/>
          <a:p>
            <a:r>
              <a:rPr lang="en-US" altLang="zh-HK" dirty="0">
                <a:solidFill>
                  <a:srgbClr val="00B050"/>
                </a:solidFill>
              </a:rPr>
              <a:t>Overview:</a:t>
            </a:r>
            <a:r>
              <a:rPr lang="en-US" altLang="zh-HK" dirty="0"/>
              <a:t> Translation Industry and Translation Technology</a:t>
            </a:r>
          </a:p>
          <a:p>
            <a:r>
              <a:rPr lang="en-US" altLang="zh-HK" dirty="0">
                <a:solidFill>
                  <a:srgbClr val="0070C0"/>
                </a:solidFill>
              </a:rPr>
              <a:t>Types of Translation Technology:</a:t>
            </a:r>
            <a:r>
              <a:rPr lang="en-US" altLang="zh-HK" dirty="0"/>
              <a:t> Automatic Translation and More</a:t>
            </a:r>
          </a:p>
          <a:p>
            <a:r>
              <a:rPr lang="en-US" altLang="zh-TW" dirty="0">
                <a:solidFill>
                  <a:schemeClr val="accent5"/>
                </a:solidFill>
              </a:rPr>
              <a:t>AI for Translation: </a:t>
            </a:r>
            <a:r>
              <a:rPr lang="en-US" altLang="zh-TW" dirty="0"/>
              <a:t>Strengths, Weaknesses and the Way Forward</a:t>
            </a:r>
            <a:endParaRPr lang="en-US" altLang="zh-HK"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6"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13725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Neuron</a:t>
            </a:r>
          </a:p>
        </p:txBody>
      </p:sp>
      <p:sp>
        <p:nvSpPr>
          <p:cNvPr id="27" name="Oval 26"/>
          <p:cNvSpPr/>
          <p:nvPr/>
        </p:nvSpPr>
        <p:spPr>
          <a:xfrm>
            <a:off x="1601561" y="2204494"/>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28" name="Oval 27"/>
          <p:cNvSpPr/>
          <p:nvPr/>
        </p:nvSpPr>
        <p:spPr>
          <a:xfrm>
            <a:off x="1601561" y="3487330"/>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29" name="Oval 28"/>
          <p:cNvSpPr/>
          <p:nvPr/>
        </p:nvSpPr>
        <p:spPr>
          <a:xfrm>
            <a:off x="1601561" y="4770166"/>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30" name="Oval 29"/>
          <p:cNvSpPr/>
          <p:nvPr/>
        </p:nvSpPr>
        <p:spPr>
          <a:xfrm>
            <a:off x="6923864" y="3487330"/>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31" name="Rectangle 30"/>
          <p:cNvSpPr/>
          <p:nvPr/>
        </p:nvSpPr>
        <p:spPr>
          <a:xfrm>
            <a:off x="3989071" y="3447135"/>
            <a:ext cx="1993302" cy="7435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cxnSp>
        <p:nvCxnSpPr>
          <p:cNvPr id="32" name="Straight Arrow Connector 31"/>
          <p:cNvCxnSpPr>
            <a:stCxn id="31" idx="3"/>
          </p:cNvCxnSpPr>
          <p:nvPr/>
        </p:nvCxnSpPr>
        <p:spPr>
          <a:xfrm>
            <a:off x="5982373" y="3818925"/>
            <a:ext cx="941491"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a:off x="2244655" y="2536090"/>
            <a:ext cx="1744416" cy="128283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flipV="1">
            <a:off x="2244655" y="3818925"/>
            <a:ext cx="1744416"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p:cNvCxnSpPr/>
          <p:nvPr/>
        </p:nvCxnSpPr>
        <p:spPr>
          <a:xfrm flipV="1">
            <a:off x="2244655" y="3818925"/>
            <a:ext cx="1744416" cy="12828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Straight Connector 35"/>
          <p:cNvCxnSpPr/>
          <p:nvPr/>
        </p:nvCxnSpPr>
        <p:spPr>
          <a:xfrm>
            <a:off x="4930561" y="3447135"/>
            <a:ext cx="0" cy="743579"/>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119935" y="3624832"/>
            <a:ext cx="679758" cy="369332"/>
          </a:xfrm>
          <a:prstGeom prst="rect">
            <a:avLst/>
          </a:prstGeom>
        </p:spPr>
        <p:txBody>
          <a:bodyPr wrap="square">
            <a:spAutoFit/>
          </a:bodyPr>
          <a:lstStyle/>
          <a:p>
            <a:pPr algn="ctr"/>
            <a:r>
              <a:rPr lang="en-US" altLang="zh-TW"/>
              <a:t>Sum</a:t>
            </a:r>
            <a:endParaRPr lang="en-US" dirty="0"/>
          </a:p>
        </p:txBody>
      </p:sp>
      <p:sp>
        <p:nvSpPr>
          <p:cNvPr id="38" name="Rectangle 37"/>
          <p:cNvSpPr/>
          <p:nvPr/>
        </p:nvSpPr>
        <p:spPr>
          <a:xfrm>
            <a:off x="4930559" y="3547888"/>
            <a:ext cx="1072355" cy="523220"/>
          </a:xfrm>
          <a:prstGeom prst="rect">
            <a:avLst/>
          </a:prstGeom>
        </p:spPr>
        <p:txBody>
          <a:bodyPr wrap="square">
            <a:spAutoFit/>
          </a:bodyPr>
          <a:lstStyle/>
          <a:p>
            <a:pPr algn="ctr"/>
            <a:r>
              <a:rPr lang="en-US" altLang="zh-TW" sz="1400" dirty="0"/>
              <a:t>Activation</a:t>
            </a:r>
            <a:r>
              <a:rPr lang="zh-TW" altLang="en-US" sz="1400" dirty="0"/>
              <a:t> </a:t>
            </a:r>
            <a:r>
              <a:rPr lang="en-US" altLang="zh-TW" sz="1400" dirty="0"/>
              <a:t>Function</a:t>
            </a:r>
            <a:endParaRPr lang="en-US" sz="1400" dirty="0"/>
          </a:p>
        </p:txBody>
      </p:sp>
      <p:sp>
        <p:nvSpPr>
          <p:cNvPr id="39" name="TextBox 38"/>
          <p:cNvSpPr txBox="1"/>
          <p:nvPr/>
        </p:nvSpPr>
        <p:spPr>
          <a:xfrm>
            <a:off x="6671375" y="2946674"/>
            <a:ext cx="1148071" cy="461665"/>
          </a:xfrm>
          <a:prstGeom prst="rect">
            <a:avLst/>
          </a:prstGeom>
          <a:noFill/>
        </p:spPr>
        <p:txBody>
          <a:bodyPr wrap="none" rtlCol="0">
            <a:spAutoFit/>
          </a:bodyPr>
          <a:lstStyle/>
          <a:p>
            <a:r>
              <a:rPr lang="en-US" altLang="zh-TW" sz="2400" dirty="0"/>
              <a:t>Output </a:t>
            </a:r>
          </a:p>
        </p:txBody>
      </p:sp>
      <p:sp>
        <p:nvSpPr>
          <p:cNvPr id="40" name="TextBox 39"/>
          <p:cNvSpPr txBox="1"/>
          <p:nvPr/>
        </p:nvSpPr>
        <p:spPr>
          <a:xfrm>
            <a:off x="1498150" y="1584849"/>
            <a:ext cx="849913" cy="461665"/>
          </a:xfrm>
          <a:prstGeom prst="rect">
            <a:avLst/>
          </a:prstGeom>
          <a:noFill/>
        </p:spPr>
        <p:txBody>
          <a:bodyPr wrap="none" rtlCol="0">
            <a:spAutoFit/>
          </a:bodyPr>
          <a:lstStyle/>
          <a:p>
            <a:r>
              <a:rPr lang="en-US" sz="2400"/>
              <a:t>Input</a:t>
            </a:r>
            <a:endParaRPr lang="en-US" sz="2400" dirty="0"/>
          </a:p>
        </p:txBody>
      </p:sp>
      <p:sp>
        <p:nvSpPr>
          <p:cNvPr id="41" name="Rectangle 40"/>
          <p:cNvSpPr/>
          <p:nvPr/>
        </p:nvSpPr>
        <p:spPr>
          <a:xfrm>
            <a:off x="1324555" y="5591333"/>
            <a:ext cx="1386372" cy="369332"/>
          </a:xfrm>
          <a:prstGeom prst="rect">
            <a:avLst/>
          </a:prstGeom>
        </p:spPr>
        <p:txBody>
          <a:bodyPr wrap="square">
            <a:spAutoFit/>
          </a:bodyPr>
          <a:lstStyle/>
          <a:p>
            <a:r>
              <a:rPr lang="en-US"/>
              <a:t>(~dendrites)</a:t>
            </a:r>
            <a:endParaRPr lang="en-US" dirty="0"/>
          </a:p>
        </p:txBody>
      </p:sp>
      <p:sp>
        <p:nvSpPr>
          <p:cNvPr id="42" name="Rectangle 41"/>
          <p:cNvSpPr/>
          <p:nvPr/>
        </p:nvSpPr>
        <p:spPr>
          <a:xfrm>
            <a:off x="6840071" y="4195812"/>
            <a:ext cx="886718" cy="369332"/>
          </a:xfrm>
          <a:prstGeom prst="rect">
            <a:avLst/>
          </a:prstGeom>
        </p:spPr>
        <p:txBody>
          <a:bodyPr wrap="none">
            <a:spAutoFit/>
          </a:bodyPr>
          <a:lstStyle/>
          <a:p>
            <a:r>
              <a:rPr lang="en-US" altLang="zh-TW"/>
              <a:t>(~a</a:t>
            </a:r>
            <a:r>
              <a:rPr lang="en-US"/>
              <a:t>xon)</a:t>
            </a:r>
            <a:endParaRPr lang="en-US" dirty="0">
              <a:latin typeface="Microsoft JhengHei" charset="-120"/>
              <a:ea typeface="Microsoft JhengHei" charset="-120"/>
              <a:cs typeface="Microsoft JhengHei" charset="-120"/>
            </a:endParaRPr>
          </a:p>
        </p:txBody>
      </p:sp>
      <p:sp>
        <p:nvSpPr>
          <p:cNvPr id="43" name="Rectangle 42"/>
          <p:cNvSpPr/>
          <p:nvPr/>
        </p:nvSpPr>
        <p:spPr>
          <a:xfrm>
            <a:off x="4487201" y="4236892"/>
            <a:ext cx="947695" cy="369332"/>
          </a:xfrm>
          <a:prstGeom prst="rect">
            <a:avLst/>
          </a:prstGeom>
        </p:spPr>
        <p:txBody>
          <a:bodyPr wrap="none">
            <a:spAutoFit/>
          </a:bodyPr>
          <a:lstStyle/>
          <a:p>
            <a:r>
              <a:rPr lang="en-US" altLang="zh-TW" dirty="0"/>
              <a:t>(~soma</a:t>
            </a:r>
            <a:r>
              <a:rPr lang="en-US" dirty="0"/>
              <a:t>)</a:t>
            </a:r>
            <a:endParaRPr lang="en-US" dirty="0">
              <a:latin typeface="Microsoft JhengHei" charset="-120"/>
              <a:ea typeface="Microsoft JhengHei" charset="-120"/>
              <a:cs typeface="Microsoft JhengHei" charset="-120"/>
            </a:endParaRPr>
          </a:p>
        </p:txBody>
      </p:sp>
      <p:sp>
        <p:nvSpPr>
          <p:cNvPr id="44" name="Rectangular Callout 43"/>
          <p:cNvSpPr/>
          <p:nvPr/>
        </p:nvSpPr>
        <p:spPr>
          <a:xfrm>
            <a:off x="4926959" y="2368856"/>
            <a:ext cx="1726165" cy="807244"/>
          </a:xfrm>
          <a:prstGeom prst="wedgeRectCallout">
            <a:avLst>
              <a:gd name="adj1" fmla="val -26213"/>
              <a:gd name="adj2" fmla="val 9081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Example: If the sum of the input &gt; 0, the output = 1.</a:t>
            </a:r>
          </a:p>
        </p:txBody>
      </p:sp>
      <p:sp>
        <p:nvSpPr>
          <p:cNvPr id="45" name="Rectangular Callout 44"/>
          <p:cNvSpPr/>
          <p:nvPr/>
        </p:nvSpPr>
        <p:spPr>
          <a:xfrm>
            <a:off x="3275452" y="2368856"/>
            <a:ext cx="1567576" cy="807244"/>
          </a:xfrm>
          <a:prstGeom prst="wedgeRectCallout">
            <a:avLst>
              <a:gd name="adj1" fmla="val 12067"/>
              <a:gd name="adj2" fmla="val 10143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Example: Adding (input value x weight)</a:t>
            </a:r>
          </a:p>
        </p:txBody>
      </p:sp>
      <p:sp>
        <p:nvSpPr>
          <p:cNvPr id="46" name="Oval 45"/>
          <p:cNvSpPr/>
          <p:nvPr/>
        </p:nvSpPr>
        <p:spPr>
          <a:xfrm>
            <a:off x="1601561" y="2204493"/>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1</a:t>
            </a:r>
          </a:p>
        </p:txBody>
      </p:sp>
      <p:sp>
        <p:nvSpPr>
          <p:cNvPr id="47" name="Oval 46"/>
          <p:cNvSpPr/>
          <p:nvPr/>
        </p:nvSpPr>
        <p:spPr>
          <a:xfrm>
            <a:off x="1601558" y="3487328"/>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0</a:t>
            </a:r>
          </a:p>
        </p:txBody>
      </p:sp>
      <p:sp>
        <p:nvSpPr>
          <p:cNvPr id="48" name="Oval 47"/>
          <p:cNvSpPr/>
          <p:nvPr/>
        </p:nvSpPr>
        <p:spPr>
          <a:xfrm>
            <a:off x="1601558" y="4770162"/>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1</a:t>
            </a:r>
          </a:p>
        </p:txBody>
      </p:sp>
      <p:sp>
        <p:nvSpPr>
          <p:cNvPr id="49" name="Oval 48"/>
          <p:cNvSpPr/>
          <p:nvPr/>
        </p:nvSpPr>
        <p:spPr>
          <a:xfrm>
            <a:off x="6923864" y="3487328"/>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1</a:t>
            </a:r>
          </a:p>
        </p:txBody>
      </p:sp>
      <p:sp>
        <p:nvSpPr>
          <p:cNvPr id="50" name="Up Arrow Callout 49"/>
          <p:cNvSpPr/>
          <p:nvPr/>
        </p:nvSpPr>
        <p:spPr>
          <a:xfrm>
            <a:off x="3975309" y="4480145"/>
            <a:ext cx="951650" cy="993404"/>
          </a:xfrm>
          <a:prstGeom prst="upArrowCallou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err="1"/>
              <a:t>Ans</a:t>
            </a:r>
            <a:r>
              <a:rPr lang="en-US" sz="2000" dirty="0"/>
              <a:t>: 0.8</a:t>
            </a:r>
          </a:p>
        </p:txBody>
      </p:sp>
      <p:sp>
        <p:nvSpPr>
          <p:cNvPr id="52" name="TextBox 51"/>
          <p:cNvSpPr txBox="1"/>
          <p:nvPr/>
        </p:nvSpPr>
        <p:spPr>
          <a:xfrm>
            <a:off x="1756748" y="2915954"/>
            <a:ext cx="1154483" cy="307777"/>
          </a:xfrm>
          <a:prstGeom prst="rect">
            <a:avLst/>
          </a:prstGeom>
          <a:noFill/>
        </p:spPr>
        <p:txBody>
          <a:bodyPr wrap="none" rtlCol="0">
            <a:spAutoFit/>
          </a:bodyPr>
          <a:lstStyle/>
          <a:p>
            <a:r>
              <a:rPr lang="en-US" dirty="0"/>
              <a:t>weight </a:t>
            </a:r>
            <a:r>
              <a:rPr lang="en-US"/>
              <a:t>= 0.5</a:t>
            </a:r>
            <a:endParaRPr lang="en-US" dirty="0"/>
          </a:p>
        </p:txBody>
      </p:sp>
      <p:sp>
        <p:nvSpPr>
          <p:cNvPr id="53" name="TextBox 52"/>
          <p:cNvSpPr txBox="1"/>
          <p:nvPr/>
        </p:nvSpPr>
        <p:spPr>
          <a:xfrm>
            <a:off x="2388210" y="3511146"/>
            <a:ext cx="1154483" cy="307777"/>
          </a:xfrm>
          <a:prstGeom prst="rect">
            <a:avLst/>
          </a:prstGeom>
          <a:noFill/>
        </p:spPr>
        <p:txBody>
          <a:bodyPr wrap="none" rtlCol="0">
            <a:spAutoFit/>
          </a:bodyPr>
          <a:lstStyle/>
          <a:p>
            <a:r>
              <a:rPr lang="en-US" dirty="0"/>
              <a:t>weight = 0.2</a:t>
            </a:r>
          </a:p>
        </p:txBody>
      </p:sp>
      <p:sp>
        <p:nvSpPr>
          <p:cNvPr id="54" name="TextBox 53"/>
          <p:cNvSpPr txBox="1"/>
          <p:nvPr/>
        </p:nvSpPr>
        <p:spPr>
          <a:xfrm>
            <a:off x="1756748" y="4452335"/>
            <a:ext cx="1154483" cy="307777"/>
          </a:xfrm>
          <a:prstGeom prst="rect">
            <a:avLst/>
          </a:prstGeom>
          <a:noFill/>
        </p:spPr>
        <p:txBody>
          <a:bodyPr wrap="none" rtlCol="0">
            <a:spAutoFit/>
          </a:bodyPr>
          <a:lstStyle/>
          <a:p>
            <a:r>
              <a:rPr lang="en-US" dirty="0"/>
              <a:t>weight = 0.3</a:t>
            </a:r>
          </a:p>
        </p:txBody>
      </p:sp>
      <p:pic>
        <p:nvPicPr>
          <p:cNvPr id="5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6"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8787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Artificial Neural Network: Many Neurons</a:t>
            </a:r>
            <a:r>
              <a:rPr lang="zh-TW" altLang="en-US" sz="4000" dirty="0"/>
              <a:t> </a:t>
            </a:r>
            <a:endParaRPr lang="en-US" sz="4000" dirty="0">
              <a:ea typeface="Microsoft JhengHei" charset="-120"/>
              <a:cs typeface="Microsoft JhengHei" charset="-120"/>
            </a:endParaRPr>
          </a:p>
        </p:txBody>
      </p:sp>
      <p:pic>
        <p:nvPicPr>
          <p:cNvPr id="3" name="Picture 2"/>
          <p:cNvPicPr>
            <a:picLocks noChangeAspect="1"/>
          </p:cNvPicPr>
          <p:nvPr/>
        </p:nvPicPr>
        <p:blipFill>
          <a:blip r:embed="rId2"/>
          <a:stretch>
            <a:fillRect/>
          </a:stretch>
        </p:blipFill>
        <p:spPr>
          <a:xfrm>
            <a:off x="1291451" y="1538869"/>
            <a:ext cx="6575530" cy="4159405"/>
          </a:xfrm>
          <a:prstGeom prst="rect">
            <a:avLst/>
          </a:prstGeom>
        </p:spPr>
      </p:pic>
      <p:pic>
        <p:nvPicPr>
          <p:cNvPr id="5"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6" name="Picture 4">
            <a:extLst>
              <a:ext uri="{FF2B5EF4-FFF2-40B4-BE49-F238E27FC236}">
                <a16:creationId xmlns="" xmlns:a16="http://schemas.microsoft.com/office/drawing/2014/main"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2702649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Deep Learning: Multiple Hidden Layers</a:t>
            </a:r>
          </a:p>
        </p:txBody>
      </p:sp>
      <p:pic>
        <p:nvPicPr>
          <p:cNvPr id="26" name="Picture 25"/>
          <p:cNvPicPr>
            <a:picLocks noChangeAspect="1"/>
          </p:cNvPicPr>
          <p:nvPr/>
        </p:nvPicPr>
        <p:blipFill>
          <a:blip r:embed="rId2"/>
          <a:stretch>
            <a:fillRect/>
          </a:stretch>
        </p:blipFill>
        <p:spPr>
          <a:xfrm>
            <a:off x="4145520" y="2071168"/>
            <a:ext cx="841444" cy="3494903"/>
          </a:xfrm>
          <a:prstGeom prst="rect">
            <a:avLst/>
          </a:prstGeom>
        </p:spPr>
      </p:pic>
      <p:pic>
        <p:nvPicPr>
          <p:cNvPr id="32" name="Picture 31"/>
          <p:cNvPicPr>
            <a:picLocks noChangeAspect="1"/>
          </p:cNvPicPr>
          <p:nvPr/>
        </p:nvPicPr>
        <p:blipFill>
          <a:blip r:embed="rId2"/>
          <a:stretch>
            <a:fillRect/>
          </a:stretch>
        </p:blipFill>
        <p:spPr>
          <a:xfrm>
            <a:off x="5726861" y="2071168"/>
            <a:ext cx="841444" cy="3494903"/>
          </a:xfrm>
          <a:prstGeom prst="rect">
            <a:avLst/>
          </a:prstGeom>
        </p:spPr>
      </p:pic>
      <p:pic>
        <p:nvPicPr>
          <p:cNvPr id="34" name="Picture 33"/>
          <p:cNvPicPr>
            <a:picLocks noChangeAspect="1"/>
          </p:cNvPicPr>
          <p:nvPr/>
        </p:nvPicPr>
        <p:blipFill>
          <a:blip r:embed="rId2"/>
          <a:stretch>
            <a:fillRect/>
          </a:stretch>
        </p:blipFill>
        <p:spPr>
          <a:xfrm>
            <a:off x="2564179" y="2071168"/>
            <a:ext cx="841444" cy="3494903"/>
          </a:xfrm>
          <a:prstGeom prst="rect">
            <a:avLst/>
          </a:prstGeom>
        </p:spPr>
      </p:pic>
      <p:sp>
        <p:nvSpPr>
          <p:cNvPr id="40" name="TextBox 39"/>
          <p:cNvSpPr txBox="1"/>
          <p:nvPr/>
        </p:nvSpPr>
        <p:spPr>
          <a:xfrm>
            <a:off x="1202325" y="1556766"/>
            <a:ext cx="684803" cy="369332"/>
          </a:xfrm>
          <a:prstGeom prst="rect">
            <a:avLst/>
          </a:prstGeom>
          <a:noFill/>
        </p:spPr>
        <p:txBody>
          <a:bodyPr wrap="none" rtlCol="0">
            <a:spAutoFit/>
          </a:bodyPr>
          <a:lstStyle/>
          <a:p>
            <a:r>
              <a:rPr lang="en-US" dirty="0"/>
              <a:t>Input</a:t>
            </a:r>
          </a:p>
        </p:txBody>
      </p:sp>
      <p:sp>
        <p:nvSpPr>
          <p:cNvPr id="41" name="TextBox 40"/>
          <p:cNvSpPr txBox="1"/>
          <p:nvPr/>
        </p:nvSpPr>
        <p:spPr>
          <a:xfrm>
            <a:off x="4145520" y="1566334"/>
            <a:ext cx="862737" cy="369332"/>
          </a:xfrm>
          <a:prstGeom prst="rect">
            <a:avLst/>
          </a:prstGeom>
          <a:noFill/>
        </p:spPr>
        <p:txBody>
          <a:bodyPr wrap="none" rtlCol="0">
            <a:spAutoFit/>
          </a:bodyPr>
          <a:lstStyle/>
          <a:p>
            <a:r>
              <a:rPr lang="en-US" altLang="zh-TW"/>
              <a:t>Hidden</a:t>
            </a:r>
            <a:endParaRPr lang="en-US" dirty="0"/>
          </a:p>
        </p:txBody>
      </p:sp>
      <p:sp>
        <p:nvSpPr>
          <p:cNvPr id="42" name="TextBox 41"/>
          <p:cNvSpPr txBox="1"/>
          <p:nvPr/>
        </p:nvSpPr>
        <p:spPr>
          <a:xfrm>
            <a:off x="7114576" y="1556766"/>
            <a:ext cx="856325" cy="369332"/>
          </a:xfrm>
          <a:prstGeom prst="rect">
            <a:avLst/>
          </a:prstGeom>
          <a:noFill/>
        </p:spPr>
        <p:txBody>
          <a:bodyPr wrap="none" rtlCol="0">
            <a:spAutoFit/>
          </a:bodyPr>
          <a:lstStyle/>
          <a:p>
            <a:r>
              <a:rPr lang="en-US"/>
              <a:t>Output</a:t>
            </a:r>
            <a:endParaRPr lang="en-US" dirty="0"/>
          </a:p>
        </p:txBody>
      </p:sp>
      <p:pic>
        <p:nvPicPr>
          <p:cNvPr id="53" name="Picture 52"/>
          <p:cNvPicPr>
            <a:picLocks noChangeAspect="1"/>
          </p:cNvPicPr>
          <p:nvPr/>
        </p:nvPicPr>
        <p:blipFill>
          <a:blip r:embed="rId3"/>
          <a:stretch>
            <a:fillRect/>
          </a:stretch>
        </p:blipFill>
        <p:spPr>
          <a:xfrm>
            <a:off x="1219976" y="2456638"/>
            <a:ext cx="649503" cy="2701554"/>
          </a:xfrm>
          <a:prstGeom prst="rect">
            <a:avLst/>
          </a:prstGeom>
        </p:spPr>
      </p:pic>
      <p:pic>
        <p:nvPicPr>
          <p:cNvPr id="59" name="Picture 58"/>
          <p:cNvPicPr>
            <a:picLocks noChangeAspect="1"/>
          </p:cNvPicPr>
          <p:nvPr/>
        </p:nvPicPr>
        <p:blipFill>
          <a:blip r:embed="rId4"/>
          <a:stretch>
            <a:fillRect/>
          </a:stretch>
        </p:blipFill>
        <p:spPr>
          <a:xfrm>
            <a:off x="7221233" y="2158358"/>
            <a:ext cx="654480" cy="3320524"/>
          </a:xfrm>
          <a:prstGeom prst="rect">
            <a:avLst/>
          </a:prstGeom>
        </p:spPr>
      </p:pic>
      <p:pic>
        <p:nvPicPr>
          <p:cNvPr id="31" name="Picture 30"/>
          <p:cNvPicPr>
            <a:picLocks noChangeAspect="1"/>
          </p:cNvPicPr>
          <p:nvPr/>
        </p:nvPicPr>
        <p:blipFill>
          <a:blip r:embed="rId5"/>
          <a:stretch>
            <a:fillRect/>
          </a:stretch>
        </p:blipFill>
        <p:spPr>
          <a:xfrm>
            <a:off x="4986963" y="2296906"/>
            <a:ext cx="784100" cy="3021018"/>
          </a:xfrm>
          <a:prstGeom prst="rect">
            <a:avLst/>
          </a:prstGeom>
        </p:spPr>
      </p:pic>
      <p:pic>
        <p:nvPicPr>
          <p:cNvPr id="36" name="Picture 35"/>
          <p:cNvPicPr>
            <a:picLocks noChangeAspect="1"/>
          </p:cNvPicPr>
          <p:nvPr/>
        </p:nvPicPr>
        <p:blipFill>
          <a:blip r:embed="rId5"/>
          <a:stretch>
            <a:fillRect/>
          </a:stretch>
        </p:blipFill>
        <p:spPr>
          <a:xfrm>
            <a:off x="6545466" y="2296906"/>
            <a:ext cx="784100" cy="3021018"/>
          </a:xfrm>
          <a:prstGeom prst="rect">
            <a:avLst/>
          </a:prstGeom>
        </p:spPr>
      </p:pic>
      <p:pic>
        <p:nvPicPr>
          <p:cNvPr id="24" name="Picture 23"/>
          <p:cNvPicPr>
            <a:picLocks noChangeAspect="1"/>
          </p:cNvPicPr>
          <p:nvPr/>
        </p:nvPicPr>
        <p:blipFill>
          <a:blip r:embed="rId5"/>
          <a:stretch>
            <a:fillRect/>
          </a:stretch>
        </p:blipFill>
        <p:spPr>
          <a:xfrm>
            <a:off x="3405622" y="2296906"/>
            <a:ext cx="784100" cy="3021018"/>
          </a:xfrm>
          <a:prstGeom prst="rect">
            <a:avLst/>
          </a:prstGeom>
        </p:spPr>
      </p:pic>
      <p:pic>
        <p:nvPicPr>
          <p:cNvPr id="33" name="Picture 32"/>
          <p:cNvPicPr>
            <a:picLocks noChangeAspect="1"/>
          </p:cNvPicPr>
          <p:nvPr/>
        </p:nvPicPr>
        <p:blipFill>
          <a:blip r:embed="rId6"/>
          <a:stretch>
            <a:fillRect/>
          </a:stretch>
        </p:blipFill>
        <p:spPr>
          <a:xfrm>
            <a:off x="1811140" y="2308111"/>
            <a:ext cx="797241" cy="3021018"/>
          </a:xfrm>
          <a:prstGeom prst="rect">
            <a:avLst/>
          </a:prstGeom>
        </p:spPr>
      </p:pic>
      <p:pic>
        <p:nvPicPr>
          <p:cNvPr id="16"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7" name="Picture 4">
            <a:extLst>
              <a:ext uri="{FF2B5EF4-FFF2-40B4-BE49-F238E27FC236}">
                <a16:creationId xmlns="" xmlns:a16="http://schemas.microsoft.com/office/drawing/2014/main" id="{C6B07B37-97B4-4BE3-990A-62F667FDAB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2488743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ded Corner 1"/>
          <p:cNvSpPr/>
          <p:nvPr/>
        </p:nvSpPr>
        <p:spPr>
          <a:xfrm>
            <a:off x="98005" y="2441100"/>
            <a:ext cx="1118049" cy="1550194"/>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800"/>
              <a:t>ST</a:t>
            </a:r>
          </a:p>
        </p:txBody>
      </p:sp>
      <p:sp>
        <p:nvSpPr>
          <p:cNvPr id="3" name="Folded Corner 2"/>
          <p:cNvSpPr/>
          <p:nvPr/>
        </p:nvSpPr>
        <p:spPr>
          <a:xfrm>
            <a:off x="7870462" y="2441100"/>
            <a:ext cx="1118049" cy="1550194"/>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800" dirty="0"/>
              <a:t>TT</a:t>
            </a:r>
          </a:p>
        </p:txBody>
      </p:sp>
      <p:pic>
        <p:nvPicPr>
          <p:cNvPr id="7" name="Picture 6"/>
          <p:cNvPicPr>
            <a:picLocks noChangeAspect="1"/>
          </p:cNvPicPr>
          <p:nvPr/>
        </p:nvPicPr>
        <p:blipFill>
          <a:blip r:embed="rId2"/>
          <a:stretch>
            <a:fillRect/>
          </a:stretch>
        </p:blipFill>
        <p:spPr>
          <a:xfrm>
            <a:off x="1412472" y="2396650"/>
            <a:ext cx="2693430" cy="1639094"/>
          </a:xfrm>
          <a:prstGeom prst="rect">
            <a:avLst/>
          </a:prstGeom>
        </p:spPr>
      </p:pic>
      <p:pic>
        <p:nvPicPr>
          <p:cNvPr id="8" name="Picture 7"/>
          <p:cNvPicPr>
            <a:picLocks noChangeAspect="1"/>
          </p:cNvPicPr>
          <p:nvPr/>
        </p:nvPicPr>
        <p:blipFill>
          <a:blip r:embed="rId2"/>
          <a:stretch>
            <a:fillRect/>
          </a:stretch>
        </p:blipFill>
        <p:spPr>
          <a:xfrm>
            <a:off x="4980614" y="2348214"/>
            <a:ext cx="2693430" cy="1639094"/>
          </a:xfrm>
          <a:prstGeom prst="rect">
            <a:avLst/>
          </a:prstGeom>
        </p:spPr>
      </p:pic>
      <p:sp>
        <p:nvSpPr>
          <p:cNvPr id="9" name="Double Bracket 8"/>
          <p:cNvSpPr/>
          <p:nvPr/>
        </p:nvSpPr>
        <p:spPr>
          <a:xfrm>
            <a:off x="4190419" y="1020937"/>
            <a:ext cx="705678" cy="439052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3</a:t>
            </a:r>
          </a:p>
          <a:p>
            <a:pPr algn="ctr"/>
            <a:r>
              <a:rPr lang="en-US" dirty="0"/>
              <a:t>0</a:t>
            </a:r>
          </a:p>
          <a:p>
            <a:pPr algn="ctr"/>
            <a:r>
              <a:rPr lang="en-US" dirty="0"/>
              <a:t>6</a:t>
            </a:r>
          </a:p>
          <a:p>
            <a:pPr algn="ctr"/>
            <a:r>
              <a:rPr lang="en-US" dirty="0"/>
              <a:t>2</a:t>
            </a:r>
          </a:p>
          <a:p>
            <a:pPr algn="ctr"/>
            <a:r>
              <a:rPr lang="en-US" dirty="0"/>
              <a:t>4</a:t>
            </a:r>
          </a:p>
          <a:p>
            <a:pPr algn="ctr"/>
            <a:r>
              <a:rPr lang="en-US" dirty="0"/>
              <a:t>7</a:t>
            </a:r>
          </a:p>
          <a:p>
            <a:pPr algn="ctr"/>
            <a:r>
              <a:rPr lang="en-US" dirty="0"/>
              <a:t>0</a:t>
            </a:r>
          </a:p>
          <a:p>
            <a:pPr algn="ctr"/>
            <a:r>
              <a:rPr lang="en-US" dirty="0"/>
              <a:t>0</a:t>
            </a:r>
          </a:p>
          <a:p>
            <a:pPr algn="ctr"/>
            <a:r>
              <a:rPr lang="en-US" dirty="0"/>
              <a:t>3</a:t>
            </a:r>
          </a:p>
          <a:p>
            <a:pPr algn="ctr"/>
            <a:r>
              <a:rPr lang="en-US" dirty="0"/>
              <a:t>0</a:t>
            </a:r>
          </a:p>
          <a:p>
            <a:pPr algn="ctr"/>
            <a:r>
              <a:rPr lang="en-US" dirty="0"/>
              <a:t>6</a:t>
            </a:r>
          </a:p>
          <a:p>
            <a:pPr algn="ctr"/>
            <a:r>
              <a:rPr lang="en-US" dirty="0"/>
              <a:t>2</a:t>
            </a:r>
          </a:p>
          <a:p>
            <a:pPr algn="ctr"/>
            <a:r>
              <a:rPr lang="en-US" dirty="0"/>
              <a:t>4</a:t>
            </a:r>
          </a:p>
          <a:p>
            <a:pPr algn="ctr"/>
            <a:r>
              <a:rPr lang="en-US" dirty="0"/>
              <a:t>7</a:t>
            </a:r>
          </a:p>
          <a:p>
            <a:pPr algn="ctr"/>
            <a:r>
              <a:rPr lang="en-US" dirty="0"/>
              <a:t>7</a:t>
            </a:r>
          </a:p>
          <a:p>
            <a:pPr algn="ctr"/>
            <a:r>
              <a:rPr lang="en-US" dirty="0"/>
              <a:t>0</a:t>
            </a:r>
          </a:p>
        </p:txBody>
      </p:sp>
      <p:sp>
        <p:nvSpPr>
          <p:cNvPr id="12" name="TextBox 11"/>
          <p:cNvSpPr txBox="1"/>
          <p:nvPr/>
        </p:nvSpPr>
        <p:spPr>
          <a:xfrm>
            <a:off x="1940750" y="384096"/>
            <a:ext cx="5205015" cy="523220"/>
          </a:xfrm>
          <a:prstGeom prst="rect">
            <a:avLst/>
          </a:prstGeom>
          <a:noFill/>
        </p:spPr>
        <p:txBody>
          <a:bodyPr wrap="none" rtlCol="0">
            <a:spAutoFit/>
          </a:bodyPr>
          <a:lstStyle/>
          <a:p>
            <a:r>
              <a:rPr lang="en-US" sz="2800" dirty="0"/>
              <a:t>Neural </a:t>
            </a:r>
            <a:r>
              <a:rPr lang="en-US" altLang="zh-TW" sz="2800" dirty="0"/>
              <a:t>Machine</a:t>
            </a:r>
            <a:r>
              <a:rPr lang="zh-TW" altLang="en-US" sz="2800" dirty="0"/>
              <a:t> </a:t>
            </a:r>
            <a:r>
              <a:rPr lang="en-US" altLang="zh-TW" sz="2800" dirty="0"/>
              <a:t>Translation</a:t>
            </a:r>
            <a:r>
              <a:rPr lang="zh-TW" altLang="en-US" sz="2800" dirty="0"/>
              <a:t> </a:t>
            </a:r>
            <a:r>
              <a:rPr lang="en-US" altLang="zh-TW" sz="2800" dirty="0"/>
              <a:t>(NMT)</a:t>
            </a:r>
            <a:endParaRPr lang="en-US" sz="2800" dirty="0">
              <a:latin typeface="Microsoft JhengHei" charset="-120"/>
              <a:ea typeface="Microsoft JhengHei" charset="-120"/>
              <a:cs typeface="Microsoft JhengHei" charset="-120"/>
            </a:endParaRPr>
          </a:p>
        </p:txBody>
      </p:sp>
      <p:pic>
        <p:nvPicPr>
          <p:cNvPr id="1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5" name="Picture 4">
            <a:extLst>
              <a:ext uri="{FF2B5EF4-FFF2-40B4-BE49-F238E27FC236}">
                <a16:creationId xmlns="" xmlns:a16="http://schemas.microsoft.com/office/drawing/2014/main"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48066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wrap="square" numCol="1" anchorCtr="0" compatLnSpc="1">
            <a:prstTxWarp prst="textNoShape">
              <a:avLst/>
            </a:prstTxWarp>
          </a:bodyPr>
          <a:lstStyle/>
          <a:p>
            <a:pPr eaLnBrk="1" hangingPunct="1">
              <a:defRPr/>
            </a:pPr>
            <a:r>
              <a:rPr lang="en-US" altLang="zh-CN" dirty="0">
                <a:ea typeface="宋体" panose="02010600030101010101" pitchFamily="2" charset="-122"/>
              </a:rPr>
              <a:t>Image Translation</a:t>
            </a:r>
            <a:endParaRPr lang="zh-HK" altLang="en-US" dirty="0">
              <a:ea typeface="新細明體" panose="02020500000000000000" pitchFamily="18" charset="-120"/>
            </a:endParaRPr>
          </a:p>
        </p:txBody>
      </p:sp>
      <p:sp>
        <p:nvSpPr>
          <p:cNvPr id="4" name="Rectangle 3"/>
          <p:cNvSpPr/>
          <p:nvPr/>
        </p:nvSpPr>
        <p:spPr>
          <a:xfrm>
            <a:off x="2609701" y="3679942"/>
            <a:ext cx="1800225" cy="1152525"/>
          </a:xfrm>
          <a:prstGeom prst="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dirty="0">
                <a:solidFill>
                  <a:srgbClr val="000000"/>
                </a:solidFill>
                <a:ea typeface="新細明體" panose="02020500000000000000" pitchFamily="18" charset="-120"/>
              </a:rPr>
              <a:t>Optical Character Recognition</a:t>
            </a:r>
          </a:p>
        </p:txBody>
      </p:sp>
      <p:sp>
        <p:nvSpPr>
          <p:cNvPr id="5" name="Rectangle 4"/>
          <p:cNvSpPr/>
          <p:nvPr/>
        </p:nvSpPr>
        <p:spPr>
          <a:xfrm>
            <a:off x="4806801" y="3679942"/>
            <a:ext cx="1800225" cy="1152525"/>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Machine Translation</a:t>
            </a:r>
            <a:endParaRPr lang="zh-HK" altLang="en-US" sz="2000">
              <a:solidFill>
                <a:srgbClr val="000000"/>
              </a:solidFill>
              <a:ea typeface="新細明體" panose="02020500000000000000" pitchFamily="18" charset="-120"/>
            </a:endParaRPr>
          </a:p>
        </p:txBody>
      </p:sp>
      <p:sp>
        <p:nvSpPr>
          <p:cNvPr id="6" name="Folded Corner 5"/>
          <p:cNvSpPr/>
          <p:nvPr/>
        </p:nvSpPr>
        <p:spPr>
          <a:xfrm>
            <a:off x="1206351" y="3679942"/>
            <a:ext cx="1008062"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ST</a:t>
            </a:r>
          </a:p>
          <a:p>
            <a:pPr algn="ctr">
              <a:defRPr/>
            </a:pPr>
            <a:r>
              <a:rPr lang="en-US" altLang="zh-HK" sz="2000">
                <a:solidFill>
                  <a:srgbClr val="000000"/>
                </a:solidFill>
                <a:ea typeface="新細明體" panose="02020500000000000000" pitchFamily="18" charset="-120"/>
              </a:rPr>
              <a:t>(an image)</a:t>
            </a:r>
            <a:endParaRPr lang="zh-HK" altLang="en-US" sz="2000">
              <a:solidFill>
                <a:srgbClr val="000000"/>
              </a:solidFill>
              <a:ea typeface="新細明體" panose="02020500000000000000" pitchFamily="18" charset="-120"/>
            </a:endParaRPr>
          </a:p>
        </p:txBody>
      </p:sp>
      <p:sp>
        <p:nvSpPr>
          <p:cNvPr id="7" name="Folded Corner 6"/>
          <p:cNvSpPr/>
          <p:nvPr/>
        </p:nvSpPr>
        <p:spPr>
          <a:xfrm>
            <a:off x="7011838" y="3679942"/>
            <a:ext cx="1008063" cy="1152525"/>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TT</a:t>
            </a:r>
            <a:endParaRPr lang="zh-HK" altLang="en-US" sz="2000">
              <a:solidFill>
                <a:srgbClr val="000000"/>
              </a:solidFill>
              <a:ea typeface="新細明體" panose="02020500000000000000" pitchFamily="18" charset="-120"/>
            </a:endParaRPr>
          </a:p>
        </p:txBody>
      </p:sp>
      <p:cxnSp>
        <p:nvCxnSpPr>
          <p:cNvPr id="8" name="Straight Arrow Connector 7"/>
          <p:cNvCxnSpPr>
            <a:endCxn id="4" idx="1"/>
          </p:cNvCxnSpPr>
          <p:nvPr/>
        </p:nvCxnSpPr>
        <p:spPr>
          <a:xfrm>
            <a:off x="2214413" y="4256205"/>
            <a:ext cx="395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3"/>
            <a:endCxn id="5" idx="1"/>
          </p:cNvCxnSpPr>
          <p:nvPr/>
        </p:nvCxnSpPr>
        <p:spPr>
          <a:xfrm>
            <a:off x="4409926" y="4256205"/>
            <a:ext cx="39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p:cNvCxnSpPr>
          <p:nvPr/>
        </p:nvCxnSpPr>
        <p:spPr>
          <a:xfrm>
            <a:off x="6607026" y="4256205"/>
            <a:ext cx="404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olded Corner 10"/>
          <p:cNvSpPr/>
          <p:nvPr/>
        </p:nvSpPr>
        <p:spPr>
          <a:xfrm>
            <a:off x="4103538" y="2240080"/>
            <a:ext cx="1009650"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ST</a:t>
            </a:r>
          </a:p>
          <a:p>
            <a:pPr algn="ctr">
              <a:defRPr/>
            </a:pPr>
            <a:r>
              <a:rPr lang="en-US" altLang="zh-HK" sz="2000">
                <a:solidFill>
                  <a:srgbClr val="000000"/>
                </a:solidFill>
                <a:ea typeface="新細明體" panose="02020500000000000000" pitchFamily="18" charset="-120"/>
              </a:rPr>
              <a:t>(text)</a:t>
            </a:r>
            <a:endParaRPr lang="zh-HK" altLang="en-US" sz="2000">
              <a:solidFill>
                <a:srgbClr val="000000"/>
              </a:solidFill>
              <a:ea typeface="新細明體" panose="02020500000000000000" pitchFamily="18" charset="-120"/>
            </a:endParaRPr>
          </a:p>
        </p:txBody>
      </p:sp>
      <p:cxnSp>
        <p:nvCxnSpPr>
          <p:cNvPr id="12" name="Straight Connector 11"/>
          <p:cNvCxnSpPr/>
          <p:nvPr/>
        </p:nvCxnSpPr>
        <p:spPr>
          <a:xfrm>
            <a:off x="4608363" y="3392605"/>
            <a:ext cx="0" cy="8636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4"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916637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wrap="square" numCol="1" anchorCtr="0" compatLnSpc="1">
            <a:prstTxWarp prst="textNoShape">
              <a:avLst/>
            </a:prstTxWarp>
          </a:bodyPr>
          <a:lstStyle/>
          <a:p>
            <a:pPr eaLnBrk="1" hangingPunct="1">
              <a:defRPr/>
            </a:pPr>
            <a:r>
              <a:rPr lang="en-US" altLang="zh-CN" dirty="0">
                <a:ea typeface="宋体" panose="02010600030101010101" pitchFamily="2" charset="-122"/>
              </a:rPr>
              <a:t>Speech Translation</a:t>
            </a:r>
            <a:endParaRPr lang="zh-HK" altLang="en-US" dirty="0">
              <a:ea typeface="新細明體" panose="02020500000000000000" pitchFamily="18" charset="-120"/>
            </a:endParaRPr>
          </a:p>
        </p:txBody>
      </p:sp>
      <p:sp>
        <p:nvSpPr>
          <p:cNvPr id="13" name="Rectangle 12"/>
          <p:cNvSpPr/>
          <p:nvPr/>
        </p:nvSpPr>
        <p:spPr>
          <a:xfrm>
            <a:off x="1773020" y="2859906"/>
            <a:ext cx="1558925" cy="1152525"/>
          </a:xfrm>
          <a:prstGeom prst="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dirty="0">
                <a:solidFill>
                  <a:srgbClr val="000000"/>
                </a:solidFill>
                <a:ea typeface="新細明體" panose="02020500000000000000" pitchFamily="18" charset="-120"/>
              </a:rPr>
              <a:t>Speech Recognition</a:t>
            </a:r>
          </a:p>
        </p:txBody>
      </p:sp>
      <p:sp>
        <p:nvSpPr>
          <p:cNvPr id="14" name="Rectangle 13"/>
          <p:cNvSpPr/>
          <p:nvPr/>
        </p:nvSpPr>
        <p:spPr>
          <a:xfrm>
            <a:off x="3681195" y="2859906"/>
            <a:ext cx="1595438" cy="1152525"/>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Machine Translation</a:t>
            </a:r>
            <a:endParaRPr lang="zh-HK" altLang="en-US" sz="2000">
              <a:solidFill>
                <a:srgbClr val="000000"/>
              </a:solidFill>
              <a:ea typeface="新細明體" panose="02020500000000000000" pitchFamily="18" charset="-120"/>
            </a:endParaRPr>
          </a:p>
        </p:txBody>
      </p:sp>
      <p:sp>
        <p:nvSpPr>
          <p:cNvPr id="15" name="Folded Corner 14"/>
          <p:cNvSpPr/>
          <p:nvPr/>
        </p:nvSpPr>
        <p:spPr>
          <a:xfrm>
            <a:off x="472858" y="2859906"/>
            <a:ext cx="1008062"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dirty="0">
                <a:solidFill>
                  <a:srgbClr val="000000"/>
                </a:solidFill>
                <a:ea typeface="新細明體" panose="02020500000000000000" pitchFamily="18" charset="-120"/>
              </a:rPr>
              <a:t>ST</a:t>
            </a:r>
          </a:p>
          <a:p>
            <a:pPr algn="ctr">
              <a:defRPr/>
            </a:pPr>
            <a:r>
              <a:rPr lang="en-US" altLang="zh-HK" dirty="0">
                <a:solidFill>
                  <a:srgbClr val="000000"/>
                </a:solidFill>
                <a:ea typeface="新細明體" panose="02020500000000000000" pitchFamily="18" charset="-120"/>
              </a:rPr>
              <a:t>(speech)</a:t>
            </a:r>
            <a:endParaRPr lang="zh-HK" altLang="en-US" dirty="0">
              <a:solidFill>
                <a:srgbClr val="000000"/>
              </a:solidFill>
              <a:ea typeface="新細明體" panose="02020500000000000000" pitchFamily="18" charset="-120"/>
            </a:endParaRPr>
          </a:p>
        </p:txBody>
      </p:sp>
      <p:cxnSp>
        <p:nvCxnSpPr>
          <p:cNvPr id="16" name="Straight Arrow Connector 15"/>
          <p:cNvCxnSpPr>
            <a:endCxn id="13" idx="1"/>
          </p:cNvCxnSpPr>
          <p:nvPr/>
        </p:nvCxnSpPr>
        <p:spPr>
          <a:xfrm>
            <a:off x="1480920" y="3436169"/>
            <a:ext cx="292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3"/>
            <a:endCxn id="14" idx="1"/>
          </p:cNvCxnSpPr>
          <p:nvPr/>
        </p:nvCxnSpPr>
        <p:spPr>
          <a:xfrm>
            <a:off x="3331945" y="3436169"/>
            <a:ext cx="349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625883" y="2859906"/>
            <a:ext cx="1800225" cy="1152525"/>
          </a:xfrm>
          <a:prstGeom prst="rect">
            <a:avLst/>
          </a:prstGeom>
        </p:spPr>
        <p:style>
          <a:lnRef idx="2">
            <a:schemeClr val="accent4"/>
          </a:lnRef>
          <a:fillRef idx="1">
            <a:schemeClr val="lt1"/>
          </a:fillRef>
          <a:effectRef idx="0">
            <a:schemeClr val="accent4"/>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1600" dirty="0">
                <a:solidFill>
                  <a:srgbClr val="000000"/>
                </a:solidFill>
                <a:ea typeface="新細明體" panose="02020500000000000000" pitchFamily="18" charset="-120"/>
              </a:rPr>
              <a:t>Speech Synthesis/</a:t>
            </a:r>
          </a:p>
          <a:p>
            <a:pPr algn="ctr">
              <a:defRPr/>
            </a:pPr>
            <a:r>
              <a:rPr lang="en-US" altLang="zh-HK" sz="1600" dirty="0">
                <a:solidFill>
                  <a:srgbClr val="000000"/>
                </a:solidFill>
                <a:ea typeface="新細明體" panose="02020500000000000000" pitchFamily="18" charset="-120"/>
              </a:rPr>
              <a:t>Text-to-speech (TTS)</a:t>
            </a:r>
            <a:r>
              <a:rPr lang="zh-HK" altLang="en-US" sz="1600" dirty="0">
                <a:solidFill>
                  <a:srgbClr val="000000"/>
                </a:solidFill>
                <a:ea typeface="新細明體" panose="02020500000000000000" pitchFamily="18" charset="-120"/>
              </a:rPr>
              <a:t> </a:t>
            </a:r>
            <a:r>
              <a:rPr lang="en-US" altLang="zh-HK" sz="1600" dirty="0">
                <a:solidFill>
                  <a:srgbClr val="000000"/>
                </a:solidFill>
                <a:ea typeface="新細明體" panose="02020500000000000000" pitchFamily="18" charset="-120"/>
              </a:rPr>
              <a:t>Engine</a:t>
            </a:r>
          </a:p>
        </p:txBody>
      </p:sp>
      <p:cxnSp>
        <p:nvCxnSpPr>
          <p:cNvPr id="19" name="Straight Arrow Connector 18"/>
          <p:cNvCxnSpPr>
            <a:stCxn id="14" idx="3"/>
            <a:endCxn id="18" idx="1"/>
          </p:cNvCxnSpPr>
          <p:nvPr/>
        </p:nvCxnSpPr>
        <p:spPr>
          <a:xfrm>
            <a:off x="5276633" y="3436169"/>
            <a:ext cx="349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olded Corner 19"/>
          <p:cNvSpPr/>
          <p:nvPr/>
        </p:nvSpPr>
        <p:spPr>
          <a:xfrm>
            <a:off x="7748370" y="2859906"/>
            <a:ext cx="1008063" cy="1152525"/>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dirty="0">
                <a:solidFill>
                  <a:srgbClr val="000000"/>
                </a:solidFill>
                <a:ea typeface="新細明體" panose="02020500000000000000" pitchFamily="18" charset="-120"/>
              </a:rPr>
              <a:t>TT (speech)</a:t>
            </a:r>
            <a:endParaRPr lang="zh-HK" altLang="en-US" dirty="0">
              <a:solidFill>
                <a:srgbClr val="000000"/>
              </a:solidFill>
              <a:ea typeface="新細明體" panose="02020500000000000000" pitchFamily="18" charset="-120"/>
            </a:endParaRPr>
          </a:p>
        </p:txBody>
      </p:sp>
      <p:cxnSp>
        <p:nvCxnSpPr>
          <p:cNvPr id="21" name="Straight Arrow Connector 20"/>
          <p:cNvCxnSpPr>
            <a:stCxn id="18" idx="3"/>
          </p:cNvCxnSpPr>
          <p:nvPr/>
        </p:nvCxnSpPr>
        <p:spPr>
          <a:xfrm>
            <a:off x="7426108" y="3436169"/>
            <a:ext cx="322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olded Corner 21"/>
          <p:cNvSpPr/>
          <p:nvPr/>
        </p:nvSpPr>
        <p:spPr>
          <a:xfrm>
            <a:off x="2998570" y="1408931"/>
            <a:ext cx="1008063"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a:solidFill>
                  <a:srgbClr val="000000"/>
                </a:solidFill>
                <a:ea typeface="新細明體" panose="02020500000000000000" pitchFamily="18" charset="-120"/>
              </a:rPr>
              <a:t>ST</a:t>
            </a:r>
          </a:p>
          <a:p>
            <a:pPr algn="ctr">
              <a:defRPr/>
            </a:pPr>
            <a:r>
              <a:rPr lang="en-US" altLang="zh-HK" sz="2000">
                <a:solidFill>
                  <a:srgbClr val="000000"/>
                </a:solidFill>
                <a:ea typeface="新細明體" panose="02020500000000000000" pitchFamily="18" charset="-120"/>
              </a:rPr>
              <a:t>(text)</a:t>
            </a:r>
            <a:endParaRPr lang="zh-HK" altLang="en-US" sz="2000">
              <a:solidFill>
                <a:srgbClr val="000000"/>
              </a:solidFill>
              <a:ea typeface="新細明體" panose="02020500000000000000" pitchFamily="18" charset="-120"/>
            </a:endParaRPr>
          </a:p>
        </p:txBody>
      </p:sp>
      <p:sp>
        <p:nvSpPr>
          <p:cNvPr id="23" name="Folded Corner 22"/>
          <p:cNvSpPr/>
          <p:nvPr/>
        </p:nvSpPr>
        <p:spPr>
          <a:xfrm>
            <a:off x="4946433" y="1408931"/>
            <a:ext cx="1008062" cy="1152525"/>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sz="2000" dirty="0">
                <a:solidFill>
                  <a:srgbClr val="000000"/>
                </a:solidFill>
                <a:ea typeface="新細明體" panose="02020500000000000000" pitchFamily="18" charset="-120"/>
              </a:rPr>
              <a:t>TT</a:t>
            </a:r>
          </a:p>
          <a:p>
            <a:pPr algn="ctr">
              <a:defRPr/>
            </a:pPr>
            <a:r>
              <a:rPr lang="en-US" altLang="zh-HK" sz="2000" dirty="0">
                <a:solidFill>
                  <a:srgbClr val="000000"/>
                </a:solidFill>
                <a:ea typeface="新細明體" panose="02020500000000000000" pitchFamily="18" charset="-120"/>
              </a:rPr>
              <a:t>(text)</a:t>
            </a:r>
            <a:endParaRPr lang="zh-HK" altLang="en-US" sz="2000" dirty="0">
              <a:solidFill>
                <a:srgbClr val="000000"/>
              </a:solidFill>
              <a:ea typeface="新細明體" panose="02020500000000000000" pitchFamily="18" charset="-120"/>
            </a:endParaRPr>
          </a:p>
        </p:txBody>
      </p:sp>
      <p:cxnSp>
        <p:nvCxnSpPr>
          <p:cNvPr id="24" name="Straight Connector 23"/>
          <p:cNvCxnSpPr/>
          <p:nvPr/>
        </p:nvCxnSpPr>
        <p:spPr>
          <a:xfrm>
            <a:off x="3501808" y="2561456"/>
            <a:ext cx="4762" cy="87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451258" y="2561456"/>
            <a:ext cx="0" cy="874713"/>
          </a:xfrm>
          <a:prstGeom prst="line">
            <a:avLst/>
          </a:prstGeom>
        </p:spPr>
        <p:style>
          <a:lnRef idx="1">
            <a:schemeClr val="accent1"/>
          </a:lnRef>
          <a:fillRef idx="0">
            <a:schemeClr val="accent1"/>
          </a:fillRef>
          <a:effectRef idx="0">
            <a:schemeClr val="accent1"/>
          </a:effectRef>
          <a:fontRef idx="minor">
            <a:schemeClr val="tx1"/>
          </a:fontRef>
        </p:style>
      </p:cxnSp>
      <p:sp>
        <p:nvSpPr>
          <p:cNvPr id="26" name="Folded Corner 14"/>
          <p:cNvSpPr/>
          <p:nvPr/>
        </p:nvSpPr>
        <p:spPr>
          <a:xfrm>
            <a:off x="1773020" y="4554623"/>
            <a:ext cx="1008062" cy="1152525"/>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dirty="0">
                <a:solidFill>
                  <a:srgbClr val="000000"/>
                </a:solidFill>
                <a:ea typeface="新細明體" panose="02020500000000000000" pitchFamily="18" charset="-120"/>
              </a:rPr>
              <a:t>ST</a:t>
            </a:r>
          </a:p>
          <a:p>
            <a:pPr algn="ctr">
              <a:defRPr/>
            </a:pPr>
            <a:r>
              <a:rPr lang="en-US" altLang="zh-HK" dirty="0">
                <a:solidFill>
                  <a:srgbClr val="000000"/>
                </a:solidFill>
                <a:ea typeface="新細明體" panose="02020500000000000000" pitchFamily="18" charset="-120"/>
              </a:rPr>
              <a:t>(speech)</a:t>
            </a:r>
            <a:endParaRPr lang="zh-HK" altLang="en-US" dirty="0">
              <a:solidFill>
                <a:srgbClr val="000000"/>
              </a:solidFill>
              <a:ea typeface="新細明體" panose="02020500000000000000" pitchFamily="18" charset="-120"/>
            </a:endParaRPr>
          </a:p>
        </p:txBody>
      </p:sp>
      <p:sp>
        <p:nvSpPr>
          <p:cNvPr id="28" name="Folded Corner 19"/>
          <p:cNvSpPr/>
          <p:nvPr/>
        </p:nvSpPr>
        <p:spPr>
          <a:xfrm>
            <a:off x="6121760" y="4554623"/>
            <a:ext cx="1008063" cy="1152525"/>
          </a:xfrm>
          <a:prstGeom prst="foldedCorner">
            <a:avLst/>
          </a:prstGeom>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zh-HK" dirty="0">
                <a:solidFill>
                  <a:srgbClr val="000000"/>
                </a:solidFill>
                <a:ea typeface="新細明體" panose="02020500000000000000" pitchFamily="18" charset="-120"/>
              </a:rPr>
              <a:t>TT (speech)</a:t>
            </a:r>
            <a:endParaRPr lang="zh-HK" altLang="en-US" dirty="0">
              <a:solidFill>
                <a:srgbClr val="000000"/>
              </a:solidFill>
              <a:ea typeface="新細明體" panose="02020500000000000000" pitchFamily="18" charset="-120"/>
            </a:endParaRPr>
          </a:p>
        </p:txBody>
      </p:sp>
      <p:pic>
        <p:nvPicPr>
          <p:cNvPr id="30" name="Picture 6"/>
          <p:cNvPicPr>
            <a:picLocks noChangeAspect="1"/>
          </p:cNvPicPr>
          <p:nvPr/>
        </p:nvPicPr>
        <p:blipFill>
          <a:blip r:embed="rId2"/>
          <a:stretch>
            <a:fillRect/>
          </a:stretch>
        </p:blipFill>
        <p:spPr>
          <a:xfrm>
            <a:off x="3104706" y="4305952"/>
            <a:ext cx="2693430" cy="1639094"/>
          </a:xfrm>
          <a:prstGeom prst="rect">
            <a:avLst/>
          </a:prstGeom>
        </p:spPr>
      </p:pic>
      <p:cxnSp>
        <p:nvCxnSpPr>
          <p:cNvPr id="4" name="直線接點 3"/>
          <p:cNvCxnSpPr/>
          <p:nvPr/>
        </p:nvCxnSpPr>
        <p:spPr>
          <a:xfrm>
            <a:off x="3968" y="4313382"/>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32" name="Picture 4">
            <a:extLst>
              <a:ext uri="{FF2B5EF4-FFF2-40B4-BE49-F238E27FC236}">
                <a16:creationId xmlns="" xmlns:a16="http://schemas.microsoft.com/office/drawing/2014/main"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677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Other Tools</a:t>
            </a:r>
            <a:endParaRPr lang="zh-HK" altLang="en-US" dirty="0"/>
          </a:p>
        </p:txBody>
      </p:sp>
      <p:sp>
        <p:nvSpPr>
          <p:cNvPr id="3" name="圓角矩形 2"/>
          <p:cNvSpPr/>
          <p:nvPr/>
        </p:nvSpPr>
        <p:spPr>
          <a:xfrm>
            <a:off x="1884362" y="1730596"/>
            <a:ext cx="2520950" cy="1155193"/>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Corpora and </a:t>
            </a:r>
            <a:r>
              <a:rPr kumimoji="0" lang="en-US" altLang="zh-HK" sz="2800" dirty="0" err="1"/>
              <a:t>Concordancers</a:t>
            </a:r>
            <a:endParaRPr kumimoji="0" lang="zh-HK" altLang="en-US" sz="2800" dirty="0"/>
          </a:p>
        </p:txBody>
      </p:sp>
      <p:sp>
        <p:nvSpPr>
          <p:cNvPr id="4" name="圓角矩形 3"/>
          <p:cNvSpPr/>
          <p:nvPr/>
        </p:nvSpPr>
        <p:spPr>
          <a:xfrm>
            <a:off x="1878012" y="3076940"/>
            <a:ext cx="2520950"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Translation Servers</a:t>
            </a:r>
            <a:endParaRPr kumimoji="0" lang="zh-HK" altLang="en-US" sz="2800" dirty="0"/>
          </a:p>
        </p:txBody>
      </p:sp>
      <p:sp>
        <p:nvSpPr>
          <p:cNvPr id="5" name="圓角矩形 4"/>
          <p:cNvSpPr/>
          <p:nvPr/>
        </p:nvSpPr>
        <p:spPr>
          <a:xfrm>
            <a:off x="4737892" y="1760689"/>
            <a:ext cx="2519363"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Localization Tools</a:t>
            </a:r>
            <a:endParaRPr kumimoji="0" lang="zh-HK" altLang="en-US" sz="2800" dirty="0"/>
          </a:p>
        </p:txBody>
      </p:sp>
      <p:sp>
        <p:nvSpPr>
          <p:cNvPr id="6" name="圓角矩形 5"/>
          <p:cNvSpPr/>
          <p:nvPr/>
        </p:nvSpPr>
        <p:spPr>
          <a:xfrm>
            <a:off x="4737892" y="3076940"/>
            <a:ext cx="2520950"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Checkers</a:t>
            </a:r>
            <a:endParaRPr kumimoji="0" lang="zh-HK" altLang="en-US" sz="2800" dirty="0"/>
          </a:p>
        </p:txBody>
      </p:sp>
      <p:sp>
        <p:nvSpPr>
          <p:cNvPr id="7" name="圓角矩形 6"/>
          <p:cNvSpPr/>
          <p:nvPr/>
        </p:nvSpPr>
        <p:spPr>
          <a:xfrm>
            <a:off x="1884362" y="4423283"/>
            <a:ext cx="2520950"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lang="en-US" altLang="zh-TW" sz="2800" dirty="0"/>
              <a:t>Tool for summarization</a:t>
            </a:r>
            <a:endParaRPr kumimoji="0" lang="zh-HK" altLang="en-US" sz="2800" dirty="0"/>
          </a:p>
        </p:txBody>
      </p:sp>
      <p:sp>
        <p:nvSpPr>
          <p:cNvPr id="8" name="圓角矩形 7"/>
          <p:cNvSpPr/>
          <p:nvPr/>
        </p:nvSpPr>
        <p:spPr>
          <a:xfrm>
            <a:off x="4736305" y="4423283"/>
            <a:ext cx="2520950" cy="1155192"/>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457200" rtl="0" eaLnBrk="1" latinLnBrk="0" hangingPunct="1">
              <a:defRPr kern="1200">
                <a:solidFill>
                  <a:schemeClr val="dk1"/>
                </a:solidFill>
                <a:latin typeface="+mn-lt"/>
                <a:ea typeface="+mn-ea"/>
                <a:cs typeface="+mn-cs"/>
              </a:defRPr>
            </a:lvl6pPr>
            <a:lvl7pPr marL="2743200" algn="l" defTabSz="457200" rtl="0" eaLnBrk="1" latinLnBrk="0" hangingPunct="1">
              <a:defRPr kern="1200">
                <a:solidFill>
                  <a:schemeClr val="dk1"/>
                </a:solidFill>
                <a:latin typeface="+mn-lt"/>
                <a:ea typeface="+mn-ea"/>
                <a:cs typeface="+mn-cs"/>
              </a:defRPr>
            </a:lvl7pPr>
            <a:lvl8pPr marL="3200400" algn="l" defTabSz="457200" rtl="0" eaLnBrk="1" latinLnBrk="0" hangingPunct="1">
              <a:defRPr kern="1200">
                <a:solidFill>
                  <a:schemeClr val="dk1"/>
                </a:solidFill>
                <a:latin typeface="+mn-lt"/>
                <a:ea typeface="+mn-ea"/>
                <a:cs typeface="+mn-cs"/>
              </a:defRPr>
            </a:lvl8pPr>
            <a:lvl9pPr marL="3657600" algn="l" defTabSz="457200" rtl="0" eaLnBrk="1" latinLnBrk="0" hangingPunct="1">
              <a:defRPr kern="1200">
                <a:solidFill>
                  <a:schemeClr val="dk1"/>
                </a:solidFill>
                <a:latin typeface="+mn-lt"/>
                <a:ea typeface="+mn-ea"/>
                <a:cs typeface="+mn-cs"/>
              </a:defRPr>
            </a:lvl9pPr>
          </a:lstStyle>
          <a:p>
            <a:pPr algn="ctr" eaLnBrk="1" fontAlgn="auto" hangingPunct="1">
              <a:spcBef>
                <a:spcPts val="0"/>
              </a:spcBef>
              <a:spcAft>
                <a:spcPts val="0"/>
              </a:spcAft>
              <a:defRPr/>
            </a:pPr>
            <a:r>
              <a:rPr kumimoji="0" lang="en-US" altLang="zh-HK" sz="2800" dirty="0"/>
              <a:t>Computer-aided Editing Tools</a:t>
            </a:r>
            <a:endParaRPr kumimoji="0" lang="zh-HK" altLang="en-US" sz="2800"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631856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en-US" altLang="zh-TW" dirty="0">
                <a:solidFill>
                  <a:schemeClr val="bg1"/>
                </a:solidFill>
              </a:rPr>
              <a:t>AI for Translation: Strengths, Weaknesses and the Way Forward</a:t>
            </a:r>
          </a:p>
        </p:txBody>
      </p:sp>
    </p:spTree>
    <p:extLst>
      <p:ext uri="{BB962C8B-B14F-4D97-AF65-F5344CB8AC3E}">
        <p14:creationId xmlns:p14="http://schemas.microsoft.com/office/powerpoint/2010/main" val="40913022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r>
              <a:rPr lang="en-US" altLang="zh-HK" dirty="0"/>
              <a:t>Strengths</a:t>
            </a:r>
            <a:endParaRPr lang="zh-HK" altLang="en-US" dirty="0"/>
          </a:p>
        </p:txBody>
      </p:sp>
      <p:pic>
        <p:nvPicPr>
          <p:cNvPr id="1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3"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
        <p:nvSpPr>
          <p:cNvPr id="14" name="圓角矩形 13"/>
          <p:cNvSpPr/>
          <p:nvPr/>
        </p:nvSpPr>
        <p:spPr>
          <a:xfrm>
            <a:off x="628650" y="1858797"/>
            <a:ext cx="2641023"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Speed</a:t>
            </a:r>
            <a:endParaRPr lang="zh-HK" altLang="en-US" sz="3200" dirty="0"/>
          </a:p>
        </p:txBody>
      </p:sp>
      <p:sp>
        <p:nvSpPr>
          <p:cNvPr id="15" name="圓角矩形 14"/>
          <p:cNvSpPr/>
          <p:nvPr/>
        </p:nvSpPr>
        <p:spPr>
          <a:xfrm>
            <a:off x="3404177" y="1848962"/>
            <a:ext cx="2608696"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Gist Translation</a:t>
            </a:r>
            <a:endParaRPr lang="zh-HK" altLang="en-US" sz="3200" dirty="0"/>
          </a:p>
        </p:txBody>
      </p:sp>
      <p:sp>
        <p:nvSpPr>
          <p:cNvPr id="16" name="圓角矩形 15"/>
          <p:cNvSpPr/>
          <p:nvPr/>
        </p:nvSpPr>
        <p:spPr>
          <a:xfrm>
            <a:off x="6147377" y="1828203"/>
            <a:ext cx="2608696"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Translation Draft</a:t>
            </a:r>
            <a:endParaRPr lang="zh-HK" altLang="en-US" sz="3200" dirty="0"/>
          </a:p>
        </p:txBody>
      </p:sp>
      <p:sp>
        <p:nvSpPr>
          <p:cNvPr id="17" name="圓角矩形 16"/>
          <p:cNvSpPr/>
          <p:nvPr/>
        </p:nvSpPr>
        <p:spPr>
          <a:xfrm>
            <a:off x="633845" y="3665851"/>
            <a:ext cx="2635828"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Translation of Repetitive Elements</a:t>
            </a:r>
            <a:endParaRPr lang="zh-HK" altLang="en-US" sz="3200" dirty="0"/>
          </a:p>
        </p:txBody>
      </p:sp>
      <p:sp>
        <p:nvSpPr>
          <p:cNvPr id="18" name="圓角矩形 17"/>
          <p:cNvSpPr/>
          <p:nvPr/>
        </p:nvSpPr>
        <p:spPr>
          <a:xfrm>
            <a:off x="3404177" y="3665851"/>
            <a:ext cx="2608696"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Term Consistency</a:t>
            </a:r>
            <a:endParaRPr lang="zh-HK" altLang="en-US" sz="3200" dirty="0"/>
          </a:p>
        </p:txBody>
      </p:sp>
      <p:sp>
        <p:nvSpPr>
          <p:cNvPr id="19" name="圓角矩形 18"/>
          <p:cNvSpPr/>
          <p:nvPr/>
        </p:nvSpPr>
        <p:spPr>
          <a:xfrm>
            <a:off x="6128905" y="3665851"/>
            <a:ext cx="2608696" cy="162102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Language Learning</a:t>
            </a:r>
            <a:endParaRPr lang="zh-HK" altLang="en-US" sz="3200" dirty="0"/>
          </a:p>
        </p:txBody>
      </p:sp>
    </p:spTree>
    <p:extLst>
      <p:ext uri="{BB962C8B-B14F-4D97-AF65-F5344CB8AC3E}">
        <p14:creationId xmlns:p14="http://schemas.microsoft.com/office/powerpoint/2010/main" val="33213156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r>
              <a:rPr lang="en-US" altLang="zh-HK" dirty="0"/>
              <a:t>Weaknesses</a:t>
            </a:r>
            <a:endParaRPr lang="zh-HK" altLang="en-US" dirty="0"/>
          </a:p>
        </p:txBody>
      </p:sp>
      <p:pic>
        <p:nvPicPr>
          <p:cNvPr id="1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3"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
        <p:nvSpPr>
          <p:cNvPr id="5" name="圓角矩形 4"/>
          <p:cNvSpPr/>
          <p:nvPr/>
        </p:nvSpPr>
        <p:spPr>
          <a:xfrm>
            <a:off x="628650" y="1858797"/>
            <a:ext cx="2641023"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a:t>Accuracy</a:t>
            </a:r>
            <a:endParaRPr lang="zh-HK" altLang="en-US" sz="3200" dirty="0"/>
          </a:p>
        </p:txBody>
      </p:sp>
      <p:sp>
        <p:nvSpPr>
          <p:cNvPr id="6" name="圓角矩形 5"/>
          <p:cNvSpPr/>
          <p:nvPr/>
        </p:nvSpPr>
        <p:spPr>
          <a:xfrm>
            <a:off x="3404177" y="1848962"/>
            <a:ext cx="2608696"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Ambiguity</a:t>
            </a:r>
            <a:endParaRPr lang="zh-HK" altLang="en-US" sz="3200" dirty="0"/>
          </a:p>
        </p:txBody>
      </p:sp>
      <p:sp>
        <p:nvSpPr>
          <p:cNvPr id="7" name="圓角矩形 6"/>
          <p:cNvSpPr/>
          <p:nvPr/>
        </p:nvSpPr>
        <p:spPr>
          <a:xfrm>
            <a:off x="6147377" y="1828203"/>
            <a:ext cx="2608696"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Limited Context</a:t>
            </a:r>
            <a:endParaRPr lang="zh-HK" altLang="en-US" sz="3200" dirty="0"/>
          </a:p>
        </p:txBody>
      </p:sp>
      <p:sp>
        <p:nvSpPr>
          <p:cNvPr id="8" name="圓角矩形 7"/>
          <p:cNvSpPr/>
          <p:nvPr/>
        </p:nvSpPr>
        <p:spPr>
          <a:xfrm>
            <a:off x="633845" y="3665851"/>
            <a:ext cx="2635828"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Cultural Issues</a:t>
            </a:r>
            <a:endParaRPr lang="zh-HK" altLang="en-US" sz="3200" dirty="0"/>
          </a:p>
        </p:txBody>
      </p:sp>
      <p:sp>
        <p:nvSpPr>
          <p:cNvPr id="9" name="圓角矩形 8"/>
          <p:cNvSpPr/>
          <p:nvPr/>
        </p:nvSpPr>
        <p:spPr>
          <a:xfrm>
            <a:off x="3404177" y="3665851"/>
            <a:ext cx="2608696"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a:t>Limited Text Types</a:t>
            </a:r>
            <a:endParaRPr lang="en-US" altLang="zh-HK" sz="3200" dirty="0"/>
          </a:p>
        </p:txBody>
      </p:sp>
      <p:sp>
        <p:nvSpPr>
          <p:cNvPr id="10" name="圓角矩形 9"/>
          <p:cNvSpPr/>
          <p:nvPr/>
        </p:nvSpPr>
        <p:spPr>
          <a:xfrm>
            <a:off x="6128905" y="3665851"/>
            <a:ext cx="2608696" cy="1621026"/>
          </a:xfrm>
          <a:prstGeom prst="round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Lack of Reasoning</a:t>
            </a:r>
            <a:endParaRPr lang="zh-HK" altLang="en-US" sz="3200" dirty="0"/>
          </a:p>
        </p:txBody>
      </p:sp>
    </p:spTree>
    <p:extLst>
      <p:ext uri="{BB962C8B-B14F-4D97-AF65-F5344CB8AC3E}">
        <p14:creationId xmlns:p14="http://schemas.microsoft.com/office/powerpoint/2010/main" val="1915229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6279040" cy="5454300"/>
          </a:xfrm>
          <a:prstGeom prst="rect">
            <a:avLst/>
          </a:prstGeom>
        </p:spPr>
        <p:txBody>
          <a:bodyPr spcFirstLastPara="1" wrap="square" lIns="91425" tIns="91425" rIns="91425" bIns="91425" anchor="ctr" anchorCtr="0">
            <a:noAutofit/>
          </a:bodyPr>
          <a:lstStyle/>
          <a:p>
            <a:r>
              <a:rPr lang="en-US" altLang="zh-TW" dirty="0">
                <a:solidFill>
                  <a:schemeClr val="bg1"/>
                </a:solidFill>
              </a:rPr>
              <a:t>About Us</a:t>
            </a:r>
            <a:endParaRPr lang="en-US" altLang="zh-HK" dirty="0">
              <a:solidFill>
                <a:schemeClr val="bg1"/>
              </a:solidFill>
            </a:endParaRPr>
          </a:p>
        </p:txBody>
      </p:sp>
    </p:spTree>
    <p:extLst>
      <p:ext uri="{BB962C8B-B14F-4D97-AF65-F5344CB8AC3E}">
        <p14:creationId xmlns:p14="http://schemas.microsoft.com/office/powerpoint/2010/main" val="12011631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114992" y="1974295"/>
            <a:ext cx="6908800" cy="951345"/>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4800" dirty="0"/>
              <a:t>Collaboration</a:t>
            </a:r>
          </a:p>
        </p:txBody>
      </p:sp>
      <p:sp>
        <p:nvSpPr>
          <p:cNvPr id="7" name="圓角矩形 6"/>
          <p:cNvSpPr/>
          <p:nvPr/>
        </p:nvSpPr>
        <p:spPr>
          <a:xfrm>
            <a:off x="1114992"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Modes</a:t>
            </a:r>
            <a:endParaRPr lang="zh-HK" altLang="en-US" sz="3600" dirty="0"/>
          </a:p>
        </p:txBody>
      </p:sp>
      <p:sp>
        <p:nvSpPr>
          <p:cNvPr id="8" name="圓角矩形 7"/>
          <p:cNvSpPr/>
          <p:nvPr/>
        </p:nvSpPr>
        <p:spPr>
          <a:xfrm>
            <a:off x="5936373"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Skills</a:t>
            </a:r>
            <a:endParaRPr lang="zh-HK" altLang="en-US" sz="3600" dirty="0"/>
          </a:p>
        </p:txBody>
      </p:sp>
      <p:sp>
        <p:nvSpPr>
          <p:cNvPr id="9" name="圓角矩形 8"/>
          <p:cNvSpPr/>
          <p:nvPr/>
        </p:nvSpPr>
        <p:spPr>
          <a:xfrm>
            <a:off x="3525682" y="3096469"/>
            <a:ext cx="2087419" cy="1621026"/>
          </a:xfrm>
          <a:prstGeom prst="round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Tools</a:t>
            </a:r>
            <a:endParaRPr lang="zh-HK" altLang="en-US" sz="3600" dirty="0"/>
          </a:p>
        </p:txBody>
      </p:sp>
      <p:sp>
        <p:nvSpPr>
          <p:cNvPr id="10" name="向上箭號圖說文字 9"/>
          <p:cNvSpPr/>
          <p:nvPr/>
        </p:nvSpPr>
        <p:spPr>
          <a:xfrm>
            <a:off x="249382" y="4551240"/>
            <a:ext cx="3823854" cy="1323087"/>
          </a:xfrm>
          <a:prstGeom prst="upArrowCallout">
            <a:avLst/>
          </a:prstGeom>
          <a:solidFill>
            <a:schemeClr val="accent1">
              <a:lumMod val="20000"/>
              <a:lumOff val="80000"/>
            </a:schemeClr>
          </a:solidFill>
          <a:ln w="19050">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2000" dirty="0">
                <a:solidFill>
                  <a:schemeClr val="accent1">
                    <a:lumMod val="75000"/>
                  </a:schemeClr>
                </a:solidFill>
              </a:rPr>
              <a:t>Identifying ways of collaboration for different translation activities</a:t>
            </a:r>
            <a:endParaRPr lang="zh-HK" altLang="en-US" sz="2000" dirty="0">
              <a:solidFill>
                <a:schemeClr val="accent1">
                  <a:lumMod val="75000"/>
                </a:schemeClr>
              </a:solidFill>
            </a:endParaRPr>
          </a:p>
        </p:txBody>
      </p:sp>
      <p:sp>
        <p:nvSpPr>
          <p:cNvPr id="11" name="標題 10"/>
          <p:cNvSpPr>
            <a:spLocks noGrp="1"/>
          </p:cNvSpPr>
          <p:nvPr>
            <p:ph type="title"/>
          </p:nvPr>
        </p:nvSpPr>
        <p:spPr/>
        <p:txBody>
          <a:bodyPr/>
          <a:lstStyle/>
          <a:p>
            <a:r>
              <a:rPr lang="en-US" altLang="zh-HK" dirty="0"/>
              <a:t>The Way Forward</a:t>
            </a:r>
            <a:endParaRPr lang="zh-HK" altLang="en-US" dirty="0"/>
          </a:p>
        </p:txBody>
      </p:sp>
      <p:pic>
        <p:nvPicPr>
          <p:cNvPr id="1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3"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2990166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539378200"/>
              </p:ext>
            </p:extLst>
          </p:nvPr>
        </p:nvGraphicFramePr>
        <p:xfrm>
          <a:off x="755650" y="898974"/>
          <a:ext cx="7632700" cy="4134191"/>
        </p:xfrm>
        <a:graphic>
          <a:graphicData uri="http://schemas.openxmlformats.org/drawingml/2006/table">
            <a:tbl>
              <a:tblPr firstRow="1" bandRow="1">
                <a:tableStyleId>{21E4AEA4-8DFA-4A89-87EB-49C32662AFE0}</a:tableStyleId>
              </a:tblPr>
              <a:tblGrid>
                <a:gridCol w="1908175">
                  <a:extLst>
                    <a:ext uri="{9D8B030D-6E8A-4147-A177-3AD203B41FA5}">
                      <a16:colId xmlns="" xmlns:a16="http://schemas.microsoft.com/office/drawing/2014/main" val="20000"/>
                    </a:ext>
                  </a:extLst>
                </a:gridCol>
                <a:gridCol w="1908175">
                  <a:extLst>
                    <a:ext uri="{9D8B030D-6E8A-4147-A177-3AD203B41FA5}">
                      <a16:colId xmlns="" xmlns:a16="http://schemas.microsoft.com/office/drawing/2014/main" val="20001"/>
                    </a:ext>
                  </a:extLst>
                </a:gridCol>
                <a:gridCol w="1908175">
                  <a:extLst>
                    <a:ext uri="{9D8B030D-6E8A-4147-A177-3AD203B41FA5}">
                      <a16:colId xmlns="" xmlns:a16="http://schemas.microsoft.com/office/drawing/2014/main" val="20002"/>
                    </a:ext>
                  </a:extLst>
                </a:gridCol>
                <a:gridCol w="1908175">
                  <a:extLst>
                    <a:ext uri="{9D8B030D-6E8A-4147-A177-3AD203B41FA5}">
                      <a16:colId xmlns="" xmlns:a16="http://schemas.microsoft.com/office/drawing/2014/main" val="20003"/>
                    </a:ext>
                  </a:extLst>
                </a:gridCol>
              </a:tblGrid>
              <a:tr h="914378">
                <a:tc>
                  <a:txBody>
                    <a:bodyPr/>
                    <a:lstStyle/>
                    <a:p>
                      <a:pPr algn="ctr"/>
                      <a:r>
                        <a:rPr lang="en-US" altLang="zh-HK" sz="1800" dirty="0"/>
                        <a:t>                        </a:t>
                      </a:r>
                      <a:endParaRPr lang="en-US" altLang="zh-HK" sz="1800" baseline="0" dirty="0"/>
                    </a:p>
                  </a:txBody>
                  <a:tcPr marL="91438" marR="91438" marT="45710" marB="45710"/>
                </a:tc>
                <a:tc gridSpan="3">
                  <a:txBody>
                    <a:bodyPr/>
                    <a:lstStyle/>
                    <a:p>
                      <a:pPr algn="ctr"/>
                      <a:r>
                        <a:rPr lang="en-US" altLang="zh-HK" sz="2800" dirty="0"/>
                        <a:t>Levels of </a:t>
                      </a:r>
                    </a:p>
                    <a:p>
                      <a:pPr algn="ctr"/>
                      <a:r>
                        <a:rPr lang="en-US" altLang="zh-HK" sz="2800" dirty="0"/>
                        <a:t>User-Computer</a:t>
                      </a:r>
                      <a:r>
                        <a:rPr lang="en-US" altLang="zh-HK" sz="2800" baseline="0" dirty="0"/>
                        <a:t> Interaction</a:t>
                      </a:r>
                    </a:p>
                  </a:txBody>
                  <a:tcPr marL="91438" marR="91438" marT="45710" marB="45710"/>
                </a:tc>
                <a:tc hMerge="1">
                  <a:txBody>
                    <a:bodyPr/>
                    <a:lstStyle/>
                    <a:p>
                      <a:endParaRPr lang="zh-HK" altLang="en-US" dirty="0"/>
                    </a:p>
                  </a:txBody>
                  <a:tcPr/>
                </a:tc>
                <a:tc hMerge="1">
                  <a:txBody>
                    <a:bodyPr/>
                    <a:lstStyle/>
                    <a:p>
                      <a:endParaRPr lang="zh-HK" altLang="en-US" dirty="0"/>
                    </a:p>
                  </a:txBody>
                  <a:tcPr/>
                </a:tc>
                <a:extLst>
                  <a:ext uri="{0D108BD9-81ED-4DB2-BD59-A6C34878D82A}">
                    <a16:rowId xmlns="" xmlns:a16="http://schemas.microsoft.com/office/drawing/2014/main" val="10000"/>
                  </a:ext>
                </a:extLst>
              </a:tr>
              <a:tr h="1703464">
                <a:tc>
                  <a:txBody>
                    <a:bodyPr/>
                    <a:lstStyle/>
                    <a:p>
                      <a:endParaRPr lang="zh-HK" altLang="en-US" sz="1800" dirty="0"/>
                    </a:p>
                  </a:txBody>
                  <a:tcPr marL="91438" marR="91438" marT="45710" marB="45710"/>
                </a:tc>
                <a:tc>
                  <a:txBody>
                    <a:bodyPr/>
                    <a:lstStyle/>
                    <a:p>
                      <a:endParaRPr lang="zh-HK" altLang="en-US" sz="1800" dirty="0"/>
                    </a:p>
                  </a:txBody>
                  <a:tcPr marL="91438" marR="91438" marT="45710" marB="45710"/>
                </a:tc>
                <a:tc>
                  <a:txBody>
                    <a:bodyPr/>
                    <a:lstStyle/>
                    <a:p>
                      <a:endParaRPr lang="zh-HK" altLang="en-US" sz="1800"/>
                    </a:p>
                  </a:txBody>
                  <a:tcPr marL="91438" marR="91438" marT="45710" marB="45710"/>
                </a:tc>
                <a:tc>
                  <a:txBody>
                    <a:bodyPr/>
                    <a:lstStyle/>
                    <a:p>
                      <a:endParaRPr lang="zh-HK" altLang="en-US" sz="1800" dirty="0"/>
                    </a:p>
                  </a:txBody>
                  <a:tcPr marL="91438" marR="91438" marT="45710" marB="45710"/>
                </a:tc>
                <a:extLst>
                  <a:ext uri="{0D108BD9-81ED-4DB2-BD59-A6C34878D82A}">
                    <a16:rowId xmlns="" xmlns:a16="http://schemas.microsoft.com/office/drawing/2014/main" val="10001"/>
                  </a:ext>
                </a:extLst>
              </a:tr>
              <a:tr h="1485867">
                <a:tc>
                  <a:txBody>
                    <a:bodyPr/>
                    <a:lstStyle/>
                    <a:p>
                      <a:pPr algn="ctr"/>
                      <a:r>
                        <a:rPr lang="en-US" altLang="zh-HK" sz="1800" dirty="0"/>
                        <a:t>Human</a:t>
                      </a:r>
                      <a:r>
                        <a:rPr lang="en-US" altLang="zh-HK" sz="1800" baseline="0" dirty="0"/>
                        <a:t> Translation</a:t>
                      </a:r>
                      <a:endParaRPr lang="zh-HK" altLang="en-US" sz="1800" dirty="0"/>
                    </a:p>
                  </a:txBody>
                  <a:tcPr marL="91438" marR="91438" marT="45710" marB="45710"/>
                </a:tc>
                <a:tc>
                  <a:txBody>
                    <a:bodyPr/>
                    <a:lstStyle/>
                    <a:p>
                      <a:pPr algn="ctr"/>
                      <a:r>
                        <a:rPr lang="en-US" altLang="zh-HK" sz="1800" dirty="0">
                          <a:solidFill>
                            <a:srgbClr val="FF0000"/>
                          </a:solidFill>
                        </a:rPr>
                        <a:t>M</a:t>
                      </a:r>
                      <a:r>
                        <a:rPr lang="en-US" altLang="zh-HK" sz="1800" dirty="0"/>
                        <a:t>achine-</a:t>
                      </a:r>
                      <a:r>
                        <a:rPr lang="en-US" altLang="zh-HK" sz="1800" dirty="0">
                          <a:solidFill>
                            <a:srgbClr val="FF0000"/>
                          </a:solidFill>
                        </a:rPr>
                        <a:t>a</a:t>
                      </a:r>
                      <a:r>
                        <a:rPr lang="en-US" altLang="zh-HK" sz="1800" dirty="0"/>
                        <a:t>ided/assisted</a:t>
                      </a:r>
                      <a:r>
                        <a:rPr lang="en-US" altLang="zh-HK" sz="1800" baseline="0" dirty="0"/>
                        <a:t> </a:t>
                      </a:r>
                      <a:r>
                        <a:rPr lang="en-US" altLang="zh-HK" sz="1800" baseline="0" dirty="0">
                          <a:solidFill>
                            <a:srgbClr val="FF0000"/>
                          </a:solidFill>
                        </a:rPr>
                        <a:t>H</a:t>
                      </a:r>
                      <a:r>
                        <a:rPr lang="en-US" altLang="zh-HK" sz="1800" baseline="0" dirty="0"/>
                        <a:t>uman </a:t>
                      </a:r>
                      <a:r>
                        <a:rPr lang="en-US" altLang="zh-HK" sz="1800" baseline="0" dirty="0">
                          <a:solidFill>
                            <a:srgbClr val="FF0000"/>
                          </a:solidFill>
                        </a:rPr>
                        <a:t>T</a:t>
                      </a:r>
                      <a:r>
                        <a:rPr lang="en-US" altLang="zh-HK" sz="1800" baseline="0" dirty="0"/>
                        <a:t>ranslation (MAHT)</a:t>
                      </a:r>
                      <a:endParaRPr lang="zh-HK" altLang="en-US" sz="1800" dirty="0"/>
                    </a:p>
                  </a:txBody>
                  <a:tcPr marL="91438" marR="91438" marT="45710" marB="45710"/>
                </a:tc>
                <a:tc>
                  <a:txBody>
                    <a:bodyPr/>
                    <a:lstStyle/>
                    <a:p>
                      <a:pPr algn="ctr"/>
                      <a:r>
                        <a:rPr lang="en-US" altLang="zh-HK" sz="1800" dirty="0">
                          <a:solidFill>
                            <a:srgbClr val="FF0000"/>
                          </a:solidFill>
                        </a:rPr>
                        <a:t>H</a:t>
                      </a:r>
                      <a:r>
                        <a:rPr lang="en-US" altLang="zh-HK" sz="1800" dirty="0"/>
                        <a:t>uman-</a:t>
                      </a:r>
                      <a:r>
                        <a:rPr lang="en-US" altLang="zh-HK" sz="1800" dirty="0">
                          <a:solidFill>
                            <a:srgbClr val="FF0000"/>
                          </a:solidFill>
                        </a:rPr>
                        <a:t>a</a:t>
                      </a:r>
                      <a:r>
                        <a:rPr lang="en-US" altLang="zh-HK" sz="1800" dirty="0"/>
                        <a:t>ided/assisted</a:t>
                      </a:r>
                      <a:r>
                        <a:rPr lang="en-US" altLang="zh-HK" sz="1800" baseline="0" dirty="0"/>
                        <a:t> </a:t>
                      </a:r>
                      <a:r>
                        <a:rPr lang="en-US" altLang="zh-HK" sz="1800" baseline="0" dirty="0">
                          <a:solidFill>
                            <a:srgbClr val="FF0000"/>
                          </a:solidFill>
                        </a:rPr>
                        <a:t>M</a:t>
                      </a:r>
                      <a:r>
                        <a:rPr lang="en-US" altLang="zh-HK" sz="1800" baseline="0" dirty="0"/>
                        <a:t>achine </a:t>
                      </a:r>
                      <a:r>
                        <a:rPr lang="en-US" altLang="zh-HK" sz="1800" baseline="0" dirty="0">
                          <a:solidFill>
                            <a:srgbClr val="FF0000"/>
                          </a:solidFill>
                        </a:rPr>
                        <a:t>T</a:t>
                      </a:r>
                      <a:r>
                        <a:rPr lang="en-US" altLang="zh-HK" sz="1800" baseline="0" dirty="0"/>
                        <a:t>ranslation (HAMT)</a:t>
                      </a:r>
                      <a:endParaRPr lang="zh-HK" altLang="en-US" sz="1800" dirty="0"/>
                    </a:p>
                  </a:txBody>
                  <a:tcPr marL="91438" marR="91438" marT="45710" marB="45710"/>
                </a:tc>
                <a:tc>
                  <a:txBody>
                    <a:bodyPr/>
                    <a:lstStyle/>
                    <a:p>
                      <a:pPr marL="0" indent="0" algn="ctr">
                        <a:buNone/>
                      </a:pPr>
                      <a:r>
                        <a:rPr lang="en-US" altLang="zh-HK" sz="1800" dirty="0">
                          <a:solidFill>
                            <a:srgbClr val="FF0000"/>
                          </a:solidFill>
                        </a:rPr>
                        <a:t>M</a:t>
                      </a:r>
                      <a:r>
                        <a:rPr lang="en-US" altLang="zh-HK" sz="1800" dirty="0"/>
                        <a:t>achine</a:t>
                      </a:r>
                      <a:r>
                        <a:rPr lang="en-US" altLang="zh-HK" sz="1800" baseline="0" dirty="0"/>
                        <a:t> </a:t>
                      </a:r>
                      <a:r>
                        <a:rPr lang="en-US" altLang="zh-HK" sz="1800" baseline="0" dirty="0">
                          <a:solidFill>
                            <a:srgbClr val="FF0000"/>
                          </a:solidFill>
                        </a:rPr>
                        <a:t>T</a:t>
                      </a:r>
                      <a:r>
                        <a:rPr lang="en-US" altLang="zh-HK" sz="1800" baseline="0" dirty="0"/>
                        <a:t>ranslation (MT)</a:t>
                      </a:r>
                    </a:p>
                  </a:txBody>
                  <a:tcPr marL="91438" marR="91438" marT="45710" marB="45710"/>
                </a:tc>
                <a:extLst>
                  <a:ext uri="{0D108BD9-81ED-4DB2-BD59-A6C34878D82A}">
                    <a16:rowId xmlns="" xmlns:a16="http://schemas.microsoft.com/office/drawing/2014/main" val="10002"/>
                  </a:ext>
                </a:extLst>
              </a:tr>
            </a:tbl>
          </a:graphicData>
        </a:graphic>
      </p:graphicFrame>
      <p:pic>
        <p:nvPicPr>
          <p:cNvPr id="9243" name="Picture 2" descr="C:\Users\idibydi\AppData\Local\Microsoft\Windows\Temporary Internet Files\Low\Content.IE5\CRMTP10Y\MC900432626[1].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17575" y="1930849"/>
            <a:ext cx="15113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50050" y="2091187"/>
            <a:ext cx="13843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5" name="Picture 2" descr="C:\Users\idibydi\AppData\Local\Microsoft\Windows\Temporary Internet Files\Low\Content.IE5\CRMTP10Y\MC900432626[1].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310188" y="1859412"/>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52975" y="2332487"/>
            <a:ext cx="1260475"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7" name="Picture 3"/>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308350" y="1926087"/>
            <a:ext cx="947738"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8" name="Picture 2" descr="C:\Users\idibydi\AppData\Local\Microsoft\Windows\Temporary Internet Files\Low\Content.IE5\CRMTP10Y\MC900432626[1].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816225" y="2114999"/>
            <a:ext cx="1330325"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 xmlns:a16="http://schemas.microsoft.com/office/drawing/2014/main" id="{C6B07B37-97B4-4BE3-990A-62F667FDAB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598117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114992" y="1974295"/>
            <a:ext cx="6908800" cy="951345"/>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4800" dirty="0"/>
              <a:t>Collaboration</a:t>
            </a:r>
          </a:p>
        </p:txBody>
      </p:sp>
      <p:sp>
        <p:nvSpPr>
          <p:cNvPr id="7" name="圓角矩形 6"/>
          <p:cNvSpPr/>
          <p:nvPr/>
        </p:nvSpPr>
        <p:spPr>
          <a:xfrm>
            <a:off x="1114992"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Modes</a:t>
            </a:r>
            <a:endParaRPr lang="zh-HK" altLang="en-US" sz="3600" dirty="0"/>
          </a:p>
        </p:txBody>
      </p:sp>
      <p:sp>
        <p:nvSpPr>
          <p:cNvPr id="8" name="圓角矩形 7"/>
          <p:cNvSpPr/>
          <p:nvPr/>
        </p:nvSpPr>
        <p:spPr>
          <a:xfrm>
            <a:off x="5936373"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Skills</a:t>
            </a:r>
            <a:endParaRPr lang="zh-HK" altLang="en-US" sz="3600" dirty="0"/>
          </a:p>
        </p:txBody>
      </p:sp>
      <p:sp>
        <p:nvSpPr>
          <p:cNvPr id="9" name="圓角矩形 8"/>
          <p:cNvSpPr/>
          <p:nvPr/>
        </p:nvSpPr>
        <p:spPr>
          <a:xfrm>
            <a:off x="3525682" y="3096469"/>
            <a:ext cx="2087419" cy="1621026"/>
          </a:xfrm>
          <a:prstGeom prst="round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Tools</a:t>
            </a:r>
            <a:endParaRPr lang="zh-HK" altLang="en-US" sz="3600" dirty="0"/>
          </a:p>
        </p:txBody>
      </p:sp>
      <p:sp>
        <p:nvSpPr>
          <p:cNvPr id="3" name="向上箭號圖說文字 2"/>
          <p:cNvSpPr/>
          <p:nvPr/>
        </p:nvSpPr>
        <p:spPr>
          <a:xfrm>
            <a:off x="2032000" y="4551240"/>
            <a:ext cx="5089236" cy="1492374"/>
          </a:xfrm>
          <a:prstGeom prst="upArrowCallout">
            <a:avLst/>
          </a:prstGeom>
          <a:solidFill>
            <a:schemeClr val="accent1">
              <a:lumMod val="20000"/>
              <a:lumOff val="80000"/>
            </a:schemeClr>
          </a:solidFill>
          <a:ln w="19050">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dirty="0">
                <a:solidFill>
                  <a:schemeClr val="accent1">
                    <a:lumMod val="75000"/>
                  </a:schemeClr>
                </a:solidFill>
              </a:rPr>
              <a:t>Designing tools for different types of translation: Facilitating human-human interaction and human-computer interaction</a:t>
            </a:r>
            <a:endParaRPr lang="zh-HK" altLang="en-US" dirty="0">
              <a:solidFill>
                <a:schemeClr val="accent1">
                  <a:lumMod val="75000"/>
                </a:schemeClr>
              </a:solidFill>
            </a:endParaRPr>
          </a:p>
        </p:txBody>
      </p:sp>
      <p:sp>
        <p:nvSpPr>
          <p:cNvPr id="4" name="標題 3"/>
          <p:cNvSpPr>
            <a:spLocks noGrp="1"/>
          </p:cNvSpPr>
          <p:nvPr>
            <p:ph type="title"/>
          </p:nvPr>
        </p:nvSpPr>
        <p:spPr/>
        <p:txBody>
          <a:bodyPr/>
          <a:lstStyle/>
          <a:p>
            <a:r>
              <a:rPr lang="en-US" altLang="zh-HK" dirty="0"/>
              <a:t>The Way Forward</a:t>
            </a:r>
            <a:endParaRPr lang="zh-HK" altLang="en-US" dirty="0"/>
          </a:p>
        </p:txBody>
      </p:sp>
      <p:pic>
        <p:nvPicPr>
          <p:cNvPr id="10"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1"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87999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3511826" y="524143"/>
            <a:ext cx="2087419" cy="1212293"/>
          </a:xfrm>
          <a:prstGeom prst="round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Tools</a:t>
            </a:r>
            <a:endParaRPr lang="zh-HK" altLang="en-US" sz="3600" dirty="0"/>
          </a:p>
        </p:txBody>
      </p:sp>
      <p:sp>
        <p:nvSpPr>
          <p:cNvPr id="3" name="圓角矩形 2"/>
          <p:cNvSpPr/>
          <p:nvPr/>
        </p:nvSpPr>
        <p:spPr>
          <a:xfrm>
            <a:off x="186738" y="3839997"/>
            <a:ext cx="2824317" cy="1621026"/>
          </a:xfrm>
          <a:prstGeom prst="roundRect">
            <a:avLst/>
          </a:prstGeom>
          <a:solidFill>
            <a:schemeClr val="accent5">
              <a:lumMod val="20000"/>
              <a:lumOff val="80000"/>
            </a:schemeClr>
          </a:solidFill>
          <a:ln w="5715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General Translation</a:t>
            </a:r>
            <a:endParaRPr lang="zh-HK" altLang="en-US" sz="3200" dirty="0"/>
          </a:p>
        </p:txBody>
      </p:sp>
      <p:sp>
        <p:nvSpPr>
          <p:cNvPr id="4" name="圓角矩形 3"/>
          <p:cNvSpPr/>
          <p:nvPr/>
        </p:nvSpPr>
        <p:spPr>
          <a:xfrm>
            <a:off x="3144982" y="2038906"/>
            <a:ext cx="2824317" cy="1621026"/>
          </a:xfrm>
          <a:prstGeom prst="roundRect">
            <a:avLst/>
          </a:prstGeom>
          <a:solidFill>
            <a:schemeClr val="accent2">
              <a:lumMod val="20000"/>
              <a:lumOff val="80000"/>
            </a:schemeClr>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Translation Researchers</a:t>
            </a:r>
            <a:endParaRPr lang="zh-HK" altLang="en-US" sz="3200" dirty="0"/>
          </a:p>
        </p:txBody>
      </p:sp>
      <p:sp>
        <p:nvSpPr>
          <p:cNvPr id="5" name="圓角矩形 4"/>
          <p:cNvSpPr/>
          <p:nvPr/>
        </p:nvSpPr>
        <p:spPr>
          <a:xfrm>
            <a:off x="6103227" y="2038906"/>
            <a:ext cx="2846810" cy="1621026"/>
          </a:xfrm>
          <a:prstGeom prst="roundRect">
            <a:avLst/>
          </a:prstGeom>
          <a:solidFill>
            <a:schemeClr val="accent2">
              <a:lumMod val="20000"/>
              <a:lumOff val="80000"/>
            </a:schemeClr>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General Public</a:t>
            </a:r>
            <a:endParaRPr lang="zh-HK" altLang="en-US" sz="3200" dirty="0"/>
          </a:p>
        </p:txBody>
      </p:sp>
      <p:sp>
        <p:nvSpPr>
          <p:cNvPr id="6" name="圓角矩形 5"/>
          <p:cNvSpPr/>
          <p:nvPr/>
        </p:nvSpPr>
        <p:spPr>
          <a:xfrm>
            <a:off x="3144982" y="3833091"/>
            <a:ext cx="2824317" cy="1621026"/>
          </a:xfrm>
          <a:prstGeom prst="roundRect">
            <a:avLst/>
          </a:prstGeom>
          <a:solidFill>
            <a:schemeClr val="accent5">
              <a:lumMod val="20000"/>
              <a:lumOff val="80000"/>
            </a:schemeClr>
          </a:solidFill>
          <a:ln w="5715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Domain-specific Translation</a:t>
            </a:r>
            <a:endParaRPr lang="zh-HK" altLang="en-US" sz="3200" dirty="0"/>
          </a:p>
        </p:txBody>
      </p:sp>
      <p:sp>
        <p:nvSpPr>
          <p:cNvPr id="7" name="圓角矩形 6"/>
          <p:cNvSpPr/>
          <p:nvPr/>
        </p:nvSpPr>
        <p:spPr>
          <a:xfrm>
            <a:off x="6108444" y="3810001"/>
            <a:ext cx="2841593" cy="1621026"/>
          </a:xfrm>
          <a:prstGeom prst="roundRect">
            <a:avLst/>
          </a:prstGeom>
          <a:solidFill>
            <a:schemeClr val="accent5">
              <a:lumMod val="20000"/>
              <a:lumOff val="80000"/>
            </a:schemeClr>
          </a:solidFill>
          <a:ln w="5715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Other Language Services</a:t>
            </a:r>
            <a:endParaRPr lang="zh-HK" altLang="en-US" sz="3200" dirty="0"/>
          </a:p>
        </p:txBody>
      </p:sp>
      <p:sp>
        <p:nvSpPr>
          <p:cNvPr id="8" name="圓角矩形 7"/>
          <p:cNvSpPr/>
          <p:nvPr/>
        </p:nvSpPr>
        <p:spPr>
          <a:xfrm>
            <a:off x="186738" y="2038906"/>
            <a:ext cx="2824317" cy="1621026"/>
          </a:xfrm>
          <a:prstGeom prst="roundRect">
            <a:avLst/>
          </a:prstGeom>
          <a:solidFill>
            <a:schemeClr val="accent2">
              <a:lumMod val="20000"/>
              <a:lumOff val="80000"/>
            </a:schemeClr>
          </a:solidFill>
          <a:ln w="5715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200" dirty="0"/>
              <a:t>Language Professionals</a:t>
            </a:r>
            <a:endParaRPr lang="zh-HK" altLang="en-US" sz="3200"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71662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9527" y="1785016"/>
            <a:ext cx="8294255" cy="42186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Title 1"/>
          <p:cNvSpPr>
            <a:spLocks noGrp="1"/>
          </p:cNvSpPr>
          <p:nvPr>
            <p:ph type="title"/>
          </p:nvPr>
        </p:nvSpPr>
        <p:spPr/>
        <p:txBody>
          <a:bodyPr>
            <a:normAutofit/>
          </a:bodyPr>
          <a:lstStyle/>
          <a:p>
            <a:r>
              <a:rPr lang="en-US" dirty="0"/>
              <a:t>Integrated Tools for Translation of Financial Documents</a:t>
            </a:r>
          </a:p>
        </p:txBody>
      </p:sp>
      <p:sp>
        <p:nvSpPr>
          <p:cNvPr id="4" name="矩形 3"/>
          <p:cNvSpPr/>
          <p:nvPr/>
        </p:nvSpPr>
        <p:spPr>
          <a:xfrm>
            <a:off x="617226" y="2634982"/>
            <a:ext cx="2536553" cy="145223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2400" dirty="0"/>
              <a:t>Largest IPO Centre:</a:t>
            </a:r>
          </a:p>
          <a:p>
            <a:pPr algn="ctr"/>
            <a:r>
              <a:rPr lang="en-US" altLang="zh-HK" sz="2400" dirty="0"/>
              <a:t>US$36.5 billion in 2018</a:t>
            </a:r>
            <a:endParaRPr lang="zh-HK" altLang="en-US" sz="2400" dirty="0"/>
          </a:p>
        </p:txBody>
      </p:sp>
      <p:sp>
        <p:nvSpPr>
          <p:cNvPr id="6" name="矩形 5"/>
          <p:cNvSpPr/>
          <p:nvPr/>
        </p:nvSpPr>
        <p:spPr>
          <a:xfrm>
            <a:off x="3335881" y="2621003"/>
            <a:ext cx="2536553" cy="145223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HK" sz="2400" dirty="0"/>
              <a:t>Integral Part of Initial Public Offerings</a:t>
            </a:r>
            <a:endParaRPr lang="zh-HK" altLang="en-US" sz="2400" dirty="0"/>
          </a:p>
        </p:txBody>
      </p:sp>
      <p:sp>
        <p:nvSpPr>
          <p:cNvPr id="7" name="矩形 6"/>
          <p:cNvSpPr/>
          <p:nvPr/>
        </p:nvSpPr>
        <p:spPr>
          <a:xfrm>
            <a:off x="6054536" y="2634982"/>
            <a:ext cx="2536553" cy="1452233"/>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HK" sz="2400" dirty="0"/>
              <a:t>Bilingual Prospectuses</a:t>
            </a:r>
            <a:endParaRPr lang="zh-HK" altLang="en-US" sz="2400" dirty="0"/>
          </a:p>
        </p:txBody>
      </p:sp>
      <p:sp>
        <p:nvSpPr>
          <p:cNvPr id="3" name="矩形 2"/>
          <p:cNvSpPr/>
          <p:nvPr/>
        </p:nvSpPr>
        <p:spPr>
          <a:xfrm>
            <a:off x="617226" y="4246319"/>
            <a:ext cx="7973863" cy="156966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altLang="zh-HK" sz="2400" kern="100" dirty="0">
                <a:ea typeface="SimSun" panose="02010600030101010101" pitchFamily="2" charset="-122"/>
              </a:rPr>
              <a:t>IPO documents are usually prepared by lawyers and accountants in English and need to be translated to Chinese as required by HKEX. The translation task, usually handled by printing companies, is costly and labor-intensive.</a:t>
            </a:r>
            <a:endParaRPr lang="zh-HK" altLang="en-US" sz="2400" dirty="0"/>
          </a:p>
        </p:txBody>
      </p:sp>
      <p:sp>
        <p:nvSpPr>
          <p:cNvPr id="5" name="文字方塊 4"/>
          <p:cNvSpPr txBox="1"/>
          <p:nvPr/>
        </p:nvSpPr>
        <p:spPr>
          <a:xfrm>
            <a:off x="554759" y="1785016"/>
            <a:ext cx="8036330" cy="830997"/>
          </a:xfrm>
          <a:prstGeom prst="rect">
            <a:avLst/>
          </a:prstGeom>
          <a:noFill/>
        </p:spPr>
        <p:txBody>
          <a:bodyPr wrap="square" rtlCol="0">
            <a:spAutoFit/>
          </a:bodyPr>
          <a:lstStyle/>
          <a:p>
            <a:r>
              <a:rPr lang="en-US" altLang="zh-HK" sz="2400" b="1" dirty="0"/>
              <a:t>Significance of financial translation: IPO documents as an example</a:t>
            </a:r>
            <a:endParaRPr lang="zh-HK" altLang="en-US" sz="2400" b="1" dirty="0"/>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0"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2110930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03339" y="1208189"/>
            <a:ext cx="8137321" cy="444162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4" name="Picture 4">
            <a:extLst>
              <a:ext uri="{FF2B5EF4-FFF2-40B4-BE49-F238E27FC236}">
                <a16:creationId xmlns="" xmlns:a16="http://schemas.microsoft.com/office/drawing/2014/main"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
        <p:nvSpPr>
          <p:cNvPr id="5" name="Title 4">
            <a:extLst>
              <a:ext uri="{FF2B5EF4-FFF2-40B4-BE49-F238E27FC236}">
                <a16:creationId xmlns="" xmlns:a16="http://schemas.microsoft.com/office/drawing/2014/main" id="{63322D90-B495-4BA1-9E73-0441856F9EFB}"/>
              </a:ext>
            </a:extLst>
          </p:cNvPr>
          <p:cNvSpPr>
            <a:spLocks noGrp="1"/>
          </p:cNvSpPr>
          <p:nvPr>
            <p:ph type="title"/>
          </p:nvPr>
        </p:nvSpPr>
        <p:spPr>
          <a:xfrm>
            <a:off x="628650" y="63122"/>
            <a:ext cx="7886700" cy="1325563"/>
          </a:xfrm>
        </p:spPr>
        <p:txBody>
          <a:bodyPr/>
          <a:lstStyle/>
          <a:p>
            <a:r>
              <a:rPr lang="en-US" dirty="0"/>
              <a:t>Tool 1: IPO Translate</a:t>
            </a:r>
          </a:p>
        </p:txBody>
      </p:sp>
    </p:spTree>
    <p:extLst>
      <p:ext uri="{BB962C8B-B14F-4D97-AF65-F5344CB8AC3E}">
        <p14:creationId xmlns:p14="http://schemas.microsoft.com/office/powerpoint/2010/main" val="1391285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Tool 2: </a:t>
            </a:r>
            <a:r>
              <a:rPr lang="en-US" altLang="zh-HK" dirty="0" err="1"/>
              <a:t>FinTranX</a:t>
            </a:r>
            <a:endParaRPr lang="en-US" b="1" dirty="0"/>
          </a:p>
        </p:txBody>
      </p:sp>
      <p:sp>
        <p:nvSpPr>
          <p:cNvPr id="6" name="Rectangle 3"/>
          <p:cNvSpPr/>
          <p:nvPr/>
        </p:nvSpPr>
        <p:spPr>
          <a:xfrm>
            <a:off x="89640" y="1790789"/>
            <a:ext cx="2884469" cy="19325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buClrTx/>
              <a:buFontTx/>
              <a:buNone/>
            </a:pPr>
            <a:r>
              <a:rPr lang="en-US" sz="3200" u="sng" kern="1200" dirty="0">
                <a:solidFill>
                  <a:prstClr val="black"/>
                </a:solidFill>
              </a:rPr>
              <a:t>Feature 1 </a:t>
            </a:r>
          </a:p>
          <a:p>
            <a:pPr algn="ctr">
              <a:buClrTx/>
              <a:buFontTx/>
              <a:buNone/>
            </a:pPr>
            <a:r>
              <a:rPr lang="en-US" sz="3200" kern="1200" dirty="0">
                <a:solidFill>
                  <a:prstClr val="black"/>
                </a:solidFill>
              </a:rPr>
              <a:t>Deep Learning Technology</a:t>
            </a:r>
          </a:p>
        </p:txBody>
      </p:sp>
      <p:sp>
        <p:nvSpPr>
          <p:cNvPr id="8" name="Rectangle 3"/>
          <p:cNvSpPr/>
          <p:nvPr/>
        </p:nvSpPr>
        <p:spPr>
          <a:xfrm>
            <a:off x="3109930" y="1791912"/>
            <a:ext cx="2884469" cy="19325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ClrTx/>
              <a:buFontTx/>
              <a:buNone/>
            </a:pPr>
            <a:r>
              <a:rPr lang="en-US" altLang="zh-HK" sz="3200" u="sng" dirty="0">
                <a:solidFill>
                  <a:prstClr val="black"/>
                </a:solidFill>
              </a:rPr>
              <a:t>Feature 2 </a:t>
            </a:r>
            <a:r>
              <a:rPr lang="en-US" altLang="zh-HK" sz="3200" dirty="0">
                <a:solidFill>
                  <a:prstClr val="black"/>
                </a:solidFill>
              </a:rPr>
              <a:t>Domain-specific Machine Translation</a:t>
            </a:r>
          </a:p>
        </p:txBody>
      </p:sp>
      <p:sp>
        <p:nvSpPr>
          <p:cNvPr id="7" name="Rectangle 3"/>
          <p:cNvSpPr/>
          <p:nvPr/>
        </p:nvSpPr>
        <p:spPr>
          <a:xfrm>
            <a:off x="6130221" y="1782676"/>
            <a:ext cx="2884469" cy="193258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buClrTx/>
              <a:buFontTx/>
              <a:buNone/>
            </a:pPr>
            <a:r>
              <a:rPr lang="en-US" sz="3200" u="sng" kern="1200" dirty="0">
                <a:solidFill>
                  <a:prstClr val="black"/>
                </a:solidFill>
              </a:rPr>
              <a:t>Feature 3</a:t>
            </a:r>
            <a:r>
              <a:rPr lang="en-US" sz="3200" kern="1200" dirty="0">
                <a:solidFill>
                  <a:prstClr val="black"/>
                </a:solidFill>
              </a:rPr>
              <a:t> </a:t>
            </a:r>
          </a:p>
          <a:p>
            <a:pPr algn="ctr">
              <a:buClrTx/>
              <a:buFontTx/>
              <a:buNone/>
            </a:pPr>
            <a:r>
              <a:rPr lang="en-US" sz="3200" kern="1200" dirty="0">
                <a:solidFill>
                  <a:prstClr val="black"/>
                </a:solidFill>
              </a:rPr>
              <a:t>Tool Integration </a:t>
            </a:r>
            <a:r>
              <a:rPr lang="en-US" sz="3200" dirty="0">
                <a:solidFill>
                  <a:prstClr val="black"/>
                </a:solidFill>
              </a:rPr>
              <a:t>for </a:t>
            </a:r>
            <a:r>
              <a:rPr lang="en-US" sz="3200" kern="1200" dirty="0">
                <a:solidFill>
                  <a:prstClr val="black"/>
                </a:solidFill>
              </a:rPr>
              <a:t>Interaction</a:t>
            </a:r>
          </a:p>
        </p:txBody>
      </p:sp>
      <p:sp>
        <p:nvSpPr>
          <p:cNvPr id="5" name="圓角矩形圖說文字 4"/>
          <p:cNvSpPr/>
          <p:nvPr/>
        </p:nvSpPr>
        <p:spPr>
          <a:xfrm>
            <a:off x="1579418" y="3962401"/>
            <a:ext cx="7435272" cy="1634836"/>
          </a:xfrm>
          <a:prstGeom prst="wedgeRoundRectCallout">
            <a:avLst>
              <a:gd name="adj1" fmla="val 30903"/>
              <a:gd name="adj2" fmla="val -70546"/>
              <a:gd name="adj3" fmla="val 16667"/>
            </a:avLst>
          </a:prstGeom>
          <a:solidFill>
            <a:schemeClr val="accent4">
              <a:lumMod val="20000"/>
              <a:lumOff val="80000"/>
            </a:schemeClr>
          </a:solidFill>
          <a:ln w="19050">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mj-lt"/>
              <a:buAutoNum type="arabicPeriod"/>
            </a:pPr>
            <a:r>
              <a:rPr lang="en-US" altLang="zh-HK" sz="2400" dirty="0">
                <a:solidFill>
                  <a:schemeClr val="accent4">
                    <a:lumMod val="75000"/>
                  </a:schemeClr>
                </a:solidFill>
              </a:rPr>
              <a:t>Automatic Translation: Generation of translation draft</a:t>
            </a:r>
          </a:p>
          <a:p>
            <a:pPr marL="342900" indent="-342900">
              <a:buFont typeface="+mj-lt"/>
              <a:buAutoNum type="arabicPeriod"/>
            </a:pPr>
            <a:r>
              <a:rPr lang="en-US" altLang="zh-HK" sz="2400" dirty="0">
                <a:solidFill>
                  <a:schemeClr val="accent4">
                    <a:lumMod val="75000"/>
                  </a:schemeClr>
                </a:solidFill>
              </a:rPr>
              <a:t>Translation Memory: Reuse of previous translations</a:t>
            </a:r>
          </a:p>
          <a:p>
            <a:pPr marL="342900" indent="-342900">
              <a:buFont typeface="+mj-lt"/>
              <a:buAutoNum type="arabicPeriod"/>
            </a:pPr>
            <a:r>
              <a:rPr lang="en-US" altLang="zh-HK" sz="2400" dirty="0">
                <a:solidFill>
                  <a:schemeClr val="accent4">
                    <a:lumMod val="75000"/>
                  </a:schemeClr>
                </a:solidFill>
              </a:rPr>
              <a:t>Terminology Databases: Translation of terms</a:t>
            </a:r>
          </a:p>
          <a:p>
            <a:pPr marL="342900" indent="-342900">
              <a:buFont typeface="+mj-lt"/>
              <a:buAutoNum type="arabicPeriod"/>
            </a:pPr>
            <a:r>
              <a:rPr lang="en-US" altLang="zh-HK" sz="2400" dirty="0">
                <a:solidFill>
                  <a:schemeClr val="accent4">
                    <a:lumMod val="75000"/>
                  </a:schemeClr>
                </a:solidFill>
              </a:rPr>
              <a:t>External Databases: Online research</a:t>
            </a:r>
            <a:endParaRPr lang="zh-HK" altLang="en-US" sz="2400" dirty="0">
              <a:solidFill>
                <a:schemeClr val="accent4">
                  <a:lumMod val="75000"/>
                </a:schemeClr>
              </a:solidFill>
            </a:endParaRPr>
          </a:p>
        </p:txBody>
      </p:sp>
    </p:spTree>
    <p:extLst>
      <p:ext uri="{BB962C8B-B14F-4D97-AF65-F5344CB8AC3E}">
        <p14:creationId xmlns:p14="http://schemas.microsoft.com/office/powerpoint/2010/main" val="35751542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114992" y="1974295"/>
            <a:ext cx="6908800" cy="951345"/>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4800" dirty="0"/>
              <a:t>Collaboration</a:t>
            </a:r>
          </a:p>
        </p:txBody>
      </p:sp>
      <p:sp>
        <p:nvSpPr>
          <p:cNvPr id="7" name="圓角矩形 6"/>
          <p:cNvSpPr/>
          <p:nvPr/>
        </p:nvSpPr>
        <p:spPr>
          <a:xfrm>
            <a:off x="1114992"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Modes</a:t>
            </a:r>
            <a:endParaRPr lang="zh-HK" altLang="en-US" sz="3600" dirty="0"/>
          </a:p>
        </p:txBody>
      </p:sp>
      <p:sp>
        <p:nvSpPr>
          <p:cNvPr id="8" name="圓角矩形 7"/>
          <p:cNvSpPr/>
          <p:nvPr/>
        </p:nvSpPr>
        <p:spPr>
          <a:xfrm>
            <a:off x="5936373" y="3096469"/>
            <a:ext cx="2087419" cy="1621026"/>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Skills</a:t>
            </a:r>
            <a:endParaRPr lang="zh-HK" altLang="en-US" sz="3600" dirty="0"/>
          </a:p>
        </p:txBody>
      </p:sp>
      <p:sp>
        <p:nvSpPr>
          <p:cNvPr id="9" name="圓角矩形 8"/>
          <p:cNvSpPr/>
          <p:nvPr/>
        </p:nvSpPr>
        <p:spPr>
          <a:xfrm>
            <a:off x="3525682" y="3096469"/>
            <a:ext cx="2087419" cy="1621026"/>
          </a:xfrm>
          <a:prstGeom prst="roundRect">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sz="3600" dirty="0"/>
              <a:t>Tools</a:t>
            </a:r>
            <a:endParaRPr lang="zh-HK" altLang="en-US" sz="3600" dirty="0"/>
          </a:p>
        </p:txBody>
      </p:sp>
      <p:sp>
        <p:nvSpPr>
          <p:cNvPr id="3" name="向上箭號圖說文字 2"/>
          <p:cNvSpPr/>
          <p:nvPr/>
        </p:nvSpPr>
        <p:spPr>
          <a:xfrm>
            <a:off x="5440217" y="4551240"/>
            <a:ext cx="3121891" cy="1424687"/>
          </a:xfrm>
          <a:prstGeom prst="upArrowCallout">
            <a:avLst/>
          </a:prstGeom>
          <a:solidFill>
            <a:schemeClr val="accent1">
              <a:lumMod val="20000"/>
              <a:lumOff val="80000"/>
            </a:schemeClr>
          </a:solidFill>
          <a:ln w="19050">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HK" dirty="0">
                <a:solidFill>
                  <a:schemeClr val="accent1">
                    <a:lumMod val="75000"/>
                  </a:schemeClr>
                </a:solidFill>
              </a:rPr>
              <a:t>Developing skills for better collaboration in the era of AI-aided Translation</a:t>
            </a:r>
            <a:endParaRPr lang="zh-HK" altLang="en-US" dirty="0">
              <a:solidFill>
                <a:schemeClr val="accent1">
                  <a:lumMod val="75000"/>
                </a:schemeClr>
              </a:solidFill>
            </a:endParaRPr>
          </a:p>
        </p:txBody>
      </p:sp>
      <p:sp>
        <p:nvSpPr>
          <p:cNvPr id="4" name="標題 3"/>
          <p:cNvSpPr>
            <a:spLocks noGrp="1"/>
          </p:cNvSpPr>
          <p:nvPr>
            <p:ph type="title"/>
          </p:nvPr>
        </p:nvSpPr>
        <p:spPr/>
        <p:txBody>
          <a:bodyPr/>
          <a:lstStyle/>
          <a:p>
            <a:r>
              <a:rPr lang="en-US" altLang="zh-HK" dirty="0"/>
              <a:t>The Way Forward</a:t>
            </a:r>
            <a:endParaRPr lang="zh-HK" altLang="en-US" dirty="0"/>
          </a:p>
        </p:txBody>
      </p:sp>
      <p:pic>
        <p:nvPicPr>
          <p:cNvPr id="10"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1"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4653939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9746" y="383309"/>
            <a:ext cx="3445164" cy="1874982"/>
          </a:xfrm>
          <a:prstGeom prst="rect">
            <a:avLst/>
          </a:prstGeo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2800" b="1" u="sng" dirty="0"/>
              <a:t>Language Skills </a:t>
            </a:r>
            <a:r>
              <a:rPr lang="en-US" altLang="zh-HK" sz="2800" dirty="0"/>
              <a:t>Reading, Writing, Listening and Speaking</a:t>
            </a:r>
            <a:endParaRPr lang="zh-HK" altLang="en-US" sz="2800" dirty="0"/>
          </a:p>
        </p:txBody>
      </p:sp>
      <p:sp>
        <p:nvSpPr>
          <p:cNvPr id="3" name="矩形 2"/>
          <p:cNvSpPr/>
          <p:nvPr/>
        </p:nvSpPr>
        <p:spPr>
          <a:xfrm>
            <a:off x="4844473" y="383309"/>
            <a:ext cx="3445164" cy="1874982"/>
          </a:xfrm>
          <a:prstGeom prst="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b="1" u="sng" dirty="0"/>
              <a:t>Translation Skills </a:t>
            </a:r>
            <a:r>
              <a:rPr lang="en-US" altLang="zh-TW" sz="2800" dirty="0"/>
              <a:t>Translation Methods and Translation Theories</a:t>
            </a:r>
            <a:endParaRPr lang="zh-HK" altLang="en-US" sz="2800" dirty="0"/>
          </a:p>
        </p:txBody>
      </p:sp>
      <p:sp>
        <p:nvSpPr>
          <p:cNvPr id="5" name="圓角矩形 4"/>
          <p:cNvSpPr/>
          <p:nvPr/>
        </p:nvSpPr>
        <p:spPr>
          <a:xfrm>
            <a:off x="579582" y="2951018"/>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Evaluation</a:t>
            </a:r>
            <a:endParaRPr lang="zh-HK" altLang="en-US" sz="2800" dirty="0"/>
          </a:p>
        </p:txBody>
      </p:sp>
      <p:sp>
        <p:nvSpPr>
          <p:cNvPr id="6" name="圓角矩形 5"/>
          <p:cNvSpPr/>
          <p:nvPr/>
        </p:nvSpPr>
        <p:spPr>
          <a:xfrm>
            <a:off x="3295073" y="2951018"/>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smtClean="0"/>
              <a:t>Editing</a:t>
            </a:r>
            <a:endParaRPr lang="zh-HK" altLang="en-US" sz="2800" dirty="0"/>
          </a:p>
        </p:txBody>
      </p:sp>
      <p:sp>
        <p:nvSpPr>
          <p:cNvPr id="7" name="圓角矩形 6"/>
          <p:cNvSpPr/>
          <p:nvPr/>
        </p:nvSpPr>
        <p:spPr>
          <a:xfrm>
            <a:off x="5996709" y="2951018"/>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Project Management</a:t>
            </a:r>
            <a:endParaRPr lang="zh-HK" altLang="en-US" sz="2800" dirty="0"/>
          </a:p>
        </p:txBody>
      </p:sp>
      <p:sp>
        <p:nvSpPr>
          <p:cNvPr id="8" name="圓角矩形 7"/>
          <p:cNvSpPr/>
          <p:nvPr/>
        </p:nvSpPr>
        <p:spPr>
          <a:xfrm>
            <a:off x="3295073" y="4488872"/>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Database Management</a:t>
            </a:r>
            <a:endParaRPr lang="zh-HK" altLang="en-US" sz="2800" dirty="0"/>
          </a:p>
        </p:txBody>
      </p:sp>
      <p:sp>
        <p:nvSpPr>
          <p:cNvPr id="9" name="圓角矩形 8"/>
          <p:cNvSpPr/>
          <p:nvPr/>
        </p:nvSpPr>
        <p:spPr>
          <a:xfrm>
            <a:off x="579582" y="4488872"/>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Tool Operation and Customization</a:t>
            </a:r>
            <a:endParaRPr lang="zh-HK" altLang="en-US" sz="2800" dirty="0"/>
          </a:p>
        </p:txBody>
      </p:sp>
      <p:sp>
        <p:nvSpPr>
          <p:cNvPr id="10" name="圓角矩形 9"/>
          <p:cNvSpPr/>
          <p:nvPr/>
        </p:nvSpPr>
        <p:spPr>
          <a:xfrm>
            <a:off x="5996709" y="4488871"/>
            <a:ext cx="2549236" cy="1302327"/>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K" sz="2800" dirty="0"/>
              <a:t>AI and Machine Learning</a:t>
            </a:r>
            <a:endParaRPr lang="zh-HK" altLang="en-US" sz="2800" dirty="0"/>
          </a:p>
        </p:txBody>
      </p:sp>
      <p:sp>
        <p:nvSpPr>
          <p:cNvPr id="11" name="加號 10"/>
          <p:cNvSpPr/>
          <p:nvPr/>
        </p:nvSpPr>
        <p:spPr>
          <a:xfrm>
            <a:off x="4080163" y="810491"/>
            <a:ext cx="979055" cy="1020618"/>
          </a:xfrm>
          <a:prstGeom prst="mathPl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HK" altLang="en-US"/>
          </a:p>
        </p:txBody>
      </p:sp>
      <p:sp>
        <p:nvSpPr>
          <p:cNvPr id="12" name="向下箭號 11"/>
          <p:cNvSpPr/>
          <p:nvPr/>
        </p:nvSpPr>
        <p:spPr>
          <a:xfrm>
            <a:off x="4223328" y="2334491"/>
            <a:ext cx="681182" cy="540326"/>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HK" altLang="en-US"/>
          </a:p>
        </p:txBody>
      </p:sp>
      <p:pic>
        <p:nvPicPr>
          <p:cNvPr id="13"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4"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9792345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8A8E84-A71B-4782-AA50-B4B3EFFE14EC}"/>
              </a:ext>
            </a:extLst>
          </p:cNvPr>
          <p:cNvSpPr/>
          <p:nvPr/>
        </p:nvSpPr>
        <p:spPr>
          <a:xfrm>
            <a:off x="79489" y="1854406"/>
            <a:ext cx="7021585" cy="1569660"/>
          </a:xfrm>
          <a:prstGeom prst="rect">
            <a:avLst/>
          </a:prstGeom>
        </p:spPr>
        <p:txBody>
          <a:bodyPr wrap="square">
            <a:spAutoFit/>
          </a:bodyPr>
          <a:lstStyle/>
          <a:p>
            <a:pPr algn="ctr"/>
            <a:r>
              <a:rPr lang="en-US" altLang="zh-TW" sz="4800" dirty="0"/>
              <a:t>AI VS Human Translation: </a:t>
            </a:r>
            <a:br>
              <a:rPr lang="en-US" altLang="zh-TW" sz="4800" dirty="0"/>
            </a:br>
            <a:r>
              <a:rPr lang="en-US" altLang="zh-TW" sz="4800" dirty="0"/>
              <a:t>Inevitable Replacement?</a:t>
            </a:r>
            <a:endParaRPr lang="en-US" sz="4800" dirty="0"/>
          </a:p>
        </p:txBody>
      </p:sp>
      <p:sp>
        <p:nvSpPr>
          <p:cNvPr id="3" name="Rectangle 2">
            <a:extLst>
              <a:ext uri="{FF2B5EF4-FFF2-40B4-BE49-F238E27FC236}">
                <a16:creationId xmlns="" xmlns:a16="http://schemas.microsoft.com/office/drawing/2014/main" id="{D1704884-1917-4C42-B24B-125D960B8086}"/>
              </a:ext>
            </a:extLst>
          </p:cNvPr>
          <p:cNvSpPr/>
          <p:nvPr/>
        </p:nvSpPr>
        <p:spPr>
          <a:xfrm>
            <a:off x="2969704" y="2704657"/>
            <a:ext cx="3716322" cy="608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00B050"/>
                </a:solidFill>
              </a:rPr>
              <a:t>Collaboration</a:t>
            </a:r>
          </a:p>
        </p:txBody>
      </p:sp>
      <p:sp>
        <p:nvSpPr>
          <p:cNvPr id="4" name="TextBox 3">
            <a:extLst>
              <a:ext uri="{FF2B5EF4-FFF2-40B4-BE49-F238E27FC236}">
                <a16:creationId xmlns="" xmlns:a16="http://schemas.microsoft.com/office/drawing/2014/main" id="{7887A621-A105-40EE-9E62-B486C31E1E8D}"/>
              </a:ext>
            </a:extLst>
          </p:cNvPr>
          <p:cNvSpPr txBox="1"/>
          <p:nvPr/>
        </p:nvSpPr>
        <p:spPr>
          <a:xfrm>
            <a:off x="2474753" y="4050644"/>
            <a:ext cx="6397016" cy="830997"/>
          </a:xfrm>
          <a:prstGeom prst="rect">
            <a:avLst/>
          </a:prstGeom>
          <a:noFill/>
        </p:spPr>
        <p:txBody>
          <a:bodyPr wrap="square" rtlCol="0">
            <a:spAutoFit/>
          </a:bodyPr>
          <a:lstStyle/>
          <a:p>
            <a:pPr algn="ctr"/>
            <a:r>
              <a:rPr lang="en-US" sz="2400" dirty="0"/>
              <a:t>Language professionals familiar with AI</a:t>
            </a:r>
          </a:p>
          <a:p>
            <a:pPr algn="ctr"/>
            <a:r>
              <a:rPr lang="en-US" sz="2400" dirty="0"/>
              <a:t>Language professionals </a:t>
            </a:r>
            <a:r>
              <a:rPr lang="en-US" sz="2400" dirty="0">
                <a:solidFill>
                  <a:srgbClr val="FF0000"/>
                </a:solidFill>
              </a:rPr>
              <a:t>NOT</a:t>
            </a:r>
            <a:r>
              <a:rPr lang="en-US" sz="2400" dirty="0"/>
              <a:t> familiar with </a:t>
            </a:r>
            <a:r>
              <a:rPr lang="en-US" sz="2400" dirty="0" smtClean="0"/>
              <a:t>AI</a:t>
            </a:r>
            <a:endParaRPr lang="en-US" sz="2400" dirty="0"/>
          </a:p>
        </p:txBody>
      </p:sp>
    </p:spTree>
    <p:extLst>
      <p:ext uri="{BB962C8B-B14F-4D97-AF65-F5344CB8AC3E}">
        <p14:creationId xmlns:p14="http://schemas.microsoft.com/office/powerpoint/2010/main" val="342997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283854" y="3232727"/>
            <a:ext cx="6853928" cy="584775"/>
          </a:xfrm>
          <a:prstGeom prst="rect">
            <a:avLst/>
          </a:prstGeom>
          <a:noFill/>
        </p:spPr>
        <p:txBody>
          <a:bodyPr wrap="none" rtlCol="0">
            <a:spAutoFit/>
          </a:bodyPr>
          <a:lstStyle/>
          <a:p>
            <a:r>
              <a:rPr lang="en-US" altLang="zh-HK" sz="3200" dirty="0"/>
              <a:t>The Hang Seng University of Hong Kong </a:t>
            </a:r>
            <a:endParaRPr lang="zh-HK" altLang="en-US" sz="3200" dirty="0"/>
          </a:p>
        </p:txBody>
      </p:sp>
      <p:sp>
        <p:nvSpPr>
          <p:cNvPr id="3" name="矩形 2"/>
          <p:cNvSpPr/>
          <p:nvPr/>
        </p:nvSpPr>
        <p:spPr>
          <a:xfrm>
            <a:off x="323273" y="618837"/>
            <a:ext cx="2854037" cy="16625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3600" dirty="0"/>
              <a:t>Private University</a:t>
            </a:r>
            <a:endParaRPr lang="zh-HK" altLang="en-US" sz="3600" dirty="0"/>
          </a:p>
        </p:txBody>
      </p:sp>
      <p:cxnSp>
        <p:nvCxnSpPr>
          <p:cNvPr id="5" name="直線單箭頭接點 4"/>
          <p:cNvCxnSpPr>
            <a:stCxn id="3" idx="2"/>
          </p:cNvCxnSpPr>
          <p:nvPr/>
        </p:nvCxnSpPr>
        <p:spPr>
          <a:xfrm>
            <a:off x="1750292" y="2281383"/>
            <a:ext cx="1223817" cy="102523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3498544" y="618837"/>
            <a:ext cx="5285237" cy="16625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HK" sz="3600" dirty="0"/>
              <a:t>5 Schools </a:t>
            </a:r>
          </a:p>
          <a:p>
            <a:pPr algn="ctr"/>
            <a:r>
              <a:rPr lang="en-US" altLang="zh-HK" sz="2400" dirty="0"/>
              <a:t>(Business, Communication, Decision Sciences, Humanities and Social Science, and Translation)</a:t>
            </a:r>
            <a:endParaRPr lang="zh-HK" altLang="en-US" sz="2400" dirty="0"/>
          </a:p>
        </p:txBody>
      </p:sp>
      <p:sp>
        <p:nvSpPr>
          <p:cNvPr id="8" name="矩形 7"/>
          <p:cNvSpPr/>
          <p:nvPr/>
        </p:nvSpPr>
        <p:spPr>
          <a:xfrm>
            <a:off x="1953763" y="4507495"/>
            <a:ext cx="5514110" cy="13298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HK" sz="3600" dirty="0"/>
              <a:t>Undergraduate and Postgraduate </a:t>
            </a:r>
            <a:r>
              <a:rPr lang="en-US" altLang="zh-HK" sz="3600" dirty="0" err="1"/>
              <a:t>Programmes</a:t>
            </a:r>
            <a:endParaRPr lang="zh-HK" altLang="en-US" sz="3600" dirty="0"/>
          </a:p>
        </p:txBody>
      </p:sp>
      <p:cxnSp>
        <p:nvCxnSpPr>
          <p:cNvPr id="13" name="直線單箭頭接點 12"/>
          <p:cNvCxnSpPr/>
          <p:nvPr/>
        </p:nvCxnSpPr>
        <p:spPr>
          <a:xfrm flipV="1">
            <a:off x="6141162" y="2281382"/>
            <a:ext cx="1430345" cy="95134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2" idx="2"/>
            <a:endCxn id="8" idx="0"/>
          </p:cNvCxnSpPr>
          <p:nvPr/>
        </p:nvCxnSpPr>
        <p:spPr>
          <a:xfrm>
            <a:off x="4710818" y="3817502"/>
            <a:ext cx="0" cy="689993"/>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9"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73887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Email: </a:t>
            </a:r>
            <a:r>
              <a:rPr lang="en-US" dirty="0">
                <a:hlinkClick r:id="rId2"/>
              </a:rPr>
              <a:t>scsiu@hsu.edu.hk</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 name="Picture 4">
            <a:extLst>
              <a:ext uri="{FF2B5EF4-FFF2-40B4-BE49-F238E27FC236}">
                <a16:creationId xmlns="" xmlns:a16="http://schemas.microsoft.com/office/drawing/2014/main"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2846502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a:t>School of Translation</a:t>
            </a:r>
            <a:endParaRPr lang="zh-HK" altLang="en-US" dirty="0"/>
          </a:p>
        </p:txBody>
      </p:sp>
      <p:sp>
        <p:nvSpPr>
          <p:cNvPr id="3" name="內容版面配置區 2"/>
          <p:cNvSpPr>
            <a:spLocks noGrp="1"/>
          </p:cNvSpPr>
          <p:nvPr>
            <p:ph idx="1"/>
          </p:nvPr>
        </p:nvSpPr>
        <p:spPr/>
        <p:txBody>
          <a:bodyPr/>
          <a:lstStyle/>
          <a:p>
            <a:pPr marL="514350" indent="-514350" algn="just">
              <a:buFont typeface="+mj-lt"/>
              <a:buAutoNum type="arabicPeriod"/>
            </a:pPr>
            <a:r>
              <a:rPr lang="en-US" altLang="zh-HK" dirty="0"/>
              <a:t>Bachelor of </a:t>
            </a:r>
            <a:r>
              <a:rPr lang="en-US" altLang="zh-HK" dirty="0">
                <a:solidFill>
                  <a:schemeClr val="accent1"/>
                </a:solidFill>
              </a:rPr>
              <a:t>Translation with Business</a:t>
            </a:r>
          </a:p>
          <a:p>
            <a:pPr marL="514350" indent="-514350" algn="just">
              <a:buFont typeface="+mj-lt"/>
              <a:buAutoNum type="arabicPeriod"/>
            </a:pPr>
            <a:r>
              <a:rPr lang="en-US" altLang="zh-HK" dirty="0"/>
              <a:t>Master of Arts in Translation (</a:t>
            </a:r>
            <a:r>
              <a:rPr lang="en-US" altLang="zh-HK" dirty="0">
                <a:solidFill>
                  <a:schemeClr val="accent4"/>
                </a:solidFill>
              </a:rPr>
              <a:t>Business and Legal</a:t>
            </a:r>
            <a:r>
              <a:rPr lang="en-US" altLang="zh-HK" dirty="0"/>
              <a:t>)</a:t>
            </a:r>
          </a:p>
          <a:p>
            <a:pPr marL="514350" indent="-514350" algn="just">
              <a:buFont typeface="+mj-lt"/>
              <a:buAutoNum type="arabicPeriod"/>
            </a:pPr>
            <a:r>
              <a:rPr lang="en-US" altLang="zh-HK" dirty="0"/>
              <a:t>Master of Arts in Translation (</a:t>
            </a:r>
            <a:r>
              <a:rPr lang="en-US" altLang="zh-HK" dirty="0">
                <a:solidFill>
                  <a:schemeClr val="accent3"/>
                </a:solidFill>
              </a:rPr>
              <a:t>Computer-aided Translation</a:t>
            </a:r>
            <a:r>
              <a:rPr lang="en-US" altLang="zh-HK" dirty="0"/>
              <a:t>)</a:t>
            </a:r>
          </a:p>
          <a:p>
            <a:pPr marL="514350" indent="-514350" algn="just">
              <a:buFont typeface="+mj-lt"/>
              <a:buAutoNum type="arabicPeriod"/>
            </a:pPr>
            <a:r>
              <a:rPr lang="en-US" altLang="zh-HK" dirty="0"/>
              <a:t>Minor in </a:t>
            </a:r>
            <a:r>
              <a:rPr lang="en-US" altLang="zh-HK" dirty="0">
                <a:solidFill>
                  <a:schemeClr val="accent2"/>
                </a:solidFill>
              </a:rPr>
              <a:t>European Studies</a:t>
            </a:r>
            <a:endParaRPr lang="zh-HK" altLang="en-US" dirty="0">
              <a:solidFill>
                <a:schemeClr val="accent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3021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6546" y="3013472"/>
            <a:ext cx="8026399" cy="584775"/>
          </a:xfrm>
          <a:prstGeom prst="rect">
            <a:avLst/>
          </a:prstGeom>
        </p:spPr>
        <p:txBody>
          <a:bodyPr wrap="square">
            <a:spAutoFit/>
          </a:bodyPr>
          <a:lstStyle/>
          <a:p>
            <a:r>
              <a:rPr lang="en-US" altLang="zh-HK" sz="3200" dirty="0"/>
              <a:t>Deep Learning Research and Application Centre</a:t>
            </a:r>
            <a:endParaRPr lang="zh-HK" altLang="en-US" sz="3200" dirty="0"/>
          </a:p>
        </p:txBody>
      </p:sp>
      <p:sp>
        <p:nvSpPr>
          <p:cNvPr id="3" name="矩形 2"/>
          <p:cNvSpPr/>
          <p:nvPr/>
        </p:nvSpPr>
        <p:spPr>
          <a:xfrm>
            <a:off x="646546" y="3013472"/>
            <a:ext cx="2521527" cy="584775"/>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162139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35997" y="756620"/>
            <a:ext cx="2226833" cy="10650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Artificial Intelligence</a:t>
            </a:r>
          </a:p>
        </p:txBody>
      </p:sp>
      <p:sp>
        <p:nvSpPr>
          <p:cNvPr id="3" name="Rectangle 2"/>
          <p:cNvSpPr/>
          <p:nvPr/>
        </p:nvSpPr>
        <p:spPr>
          <a:xfrm>
            <a:off x="2008093" y="2755750"/>
            <a:ext cx="2226833" cy="106500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Machine Learning</a:t>
            </a:r>
          </a:p>
        </p:txBody>
      </p:sp>
      <p:sp>
        <p:nvSpPr>
          <p:cNvPr id="4" name="Rectangle 3"/>
          <p:cNvSpPr/>
          <p:nvPr/>
        </p:nvSpPr>
        <p:spPr>
          <a:xfrm>
            <a:off x="620356" y="4663439"/>
            <a:ext cx="2226833" cy="10650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Deep Learning</a:t>
            </a:r>
          </a:p>
        </p:txBody>
      </p:sp>
      <p:sp>
        <p:nvSpPr>
          <p:cNvPr id="5" name="Rectangle 4"/>
          <p:cNvSpPr/>
          <p:nvPr/>
        </p:nvSpPr>
        <p:spPr>
          <a:xfrm>
            <a:off x="5672865" y="2755750"/>
            <a:ext cx="2226833" cy="10650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Symbolic AI</a:t>
            </a:r>
          </a:p>
        </p:txBody>
      </p:sp>
      <p:sp>
        <p:nvSpPr>
          <p:cNvPr id="6" name="Rectangle 5"/>
          <p:cNvSpPr/>
          <p:nvPr/>
        </p:nvSpPr>
        <p:spPr>
          <a:xfrm>
            <a:off x="3243429" y="4663438"/>
            <a:ext cx="2226833" cy="10650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t>Many others </a:t>
            </a:r>
            <a:r>
              <a:rPr lang="en-US" dirty="0"/>
              <a:t>(e.g., SVM, Decision tree, k-NN)</a:t>
            </a:r>
          </a:p>
        </p:txBody>
      </p:sp>
      <p:cxnSp>
        <p:nvCxnSpPr>
          <p:cNvPr id="8" name="Elbow Connector 7"/>
          <p:cNvCxnSpPr>
            <a:stCxn id="2" idx="2"/>
            <a:endCxn id="3" idx="0"/>
          </p:cNvCxnSpPr>
          <p:nvPr/>
        </p:nvCxnSpPr>
        <p:spPr>
          <a:xfrm rot="5400000">
            <a:off x="3568401" y="1374736"/>
            <a:ext cx="934123" cy="1827904"/>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2" idx="2"/>
            <a:endCxn id="5" idx="0"/>
          </p:cNvCxnSpPr>
          <p:nvPr/>
        </p:nvCxnSpPr>
        <p:spPr>
          <a:xfrm rot="16200000" flipH="1">
            <a:off x="5400787" y="1370254"/>
            <a:ext cx="934123" cy="1836868"/>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 idx="2"/>
            <a:endCxn id="4" idx="0"/>
          </p:cNvCxnSpPr>
          <p:nvPr/>
        </p:nvCxnSpPr>
        <p:spPr>
          <a:xfrm rot="5400000">
            <a:off x="2006301" y="3548230"/>
            <a:ext cx="842682" cy="1387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 idx="2"/>
            <a:endCxn id="6" idx="0"/>
          </p:cNvCxnSpPr>
          <p:nvPr/>
        </p:nvCxnSpPr>
        <p:spPr>
          <a:xfrm rot="16200000" flipH="1">
            <a:off x="3317838" y="3624429"/>
            <a:ext cx="842681" cy="12353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14" name="Picture 4">
            <a:extLst>
              <a:ext uri="{FF2B5EF4-FFF2-40B4-BE49-F238E27FC236}">
                <a16:creationId xmlns="" xmlns:a16="http://schemas.microsoft.com/office/drawing/2014/main" id="{C6B07B37-97B4-4BE3-990A-62F667FD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37802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Learning</a:t>
            </a:r>
            <a:endParaRPr lang="zh-HK" altLang="en-US" dirty="0"/>
          </a:p>
        </p:txBody>
      </p:sp>
      <p:sp>
        <p:nvSpPr>
          <p:cNvPr id="3" name="內容版面配置區 2"/>
          <p:cNvSpPr>
            <a:spLocks noGrp="1"/>
          </p:cNvSpPr>
          <p:nvPr>
            <p:ph idx="1"/>
          </p:nvPr>
        </p:nvSpPr>
        <p:spPr/>
        <p:txBody>
          <a:bodyPr/>
          <a:lstStyle/>
          <a:p>
            <a:pPr algn="just"/>
            <a:r>
              <a:rPr lang="en-US" altLang="zh-HK" dirty="0"/>
              <a:t>Deep Learning technology, which is based on neural networks and large training datasets, has shown great success in many applications.</a:t>
            </a:r>
            <a:endParaRPr lang="zh-HK"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026" y="6043614"/>
            <a:ext cx="2204667" cy="536571"/>
          </a:xfrm>
          <a:prstGeom prst="rect">
            <a:avLst/>
          </a:prstGeom>
        </p:spPr>
      </p:pic>
      <p:pic>
        <p:nvPicPr>
          <p:cNvPr id="5" name="Picture 4">
            <a:extLst>
              <a:ext uri="{FF2B5EF4-FFF2-40B4-BE49-F238E27FC236}">
                <a16:creationId xmlns="" xmlns:a16="http://schemas.microsoft.com/office/drawing/2014/main" id="{C6B07B37-97B4-4BE3-990A-62F667FD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781" y="6043614"/>
            <a:ext cx="1523526" cy="536570"/>
          </a:xfrm>
          <a:prstGeom prst="rect">
            <a:avLst/>
          </a:prstGeom>
        </p:spPr>
      </p:pic>
    </p:spTree>
    <p:extLst>
      <p:ext uri="{BB962C8B-B14F-4D97-AF65-F5344CB8AC3E}">
        <p14:creationId xmlns:p14="http://schemas.microsoft.com/office/powerpoint/2010/main" val="99261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自訂 1">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2583</TotalTime>
  <Words>1069</Words>
  <Application>Microsoft Office PowerPoint</Application>
  <PresentationFormat>如螢幕大小 (4:3)</PresentationFormat>
  <Paragraphs>339</Paragraphs>
  <Slides>50</Slides>
  <Notes>5</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50</vt:i4>
      </vt:variant>
    </vt:vector>
  </HeadingPairs>
  <TitlesOfParts>
    <vt:vector size="61" baseType="lpstr">
      <vt:lpstr>等线</vt:lpstr>
      <vt:lpstr>等线 Light</vt:lpstr>
      <vt:lpstr>SimSun</vt:lpstr>
      <vt:lpstr>SimSun</vt:lpstr>
      <vt:lpstr>微軟正黑體</vt:lpstr>
      <vt:lpstr>微軟正黑體</vt:lpstr>
      <vt:lpstr>新細明體</vt:lpstr>
      <vt:lpstr>Arial</vt:lpstr>
      <vt:lpstr>Calibri</vt:lpstr>
      <vt:lpstr>Calibri Light</vt:lpstr>
      <vt:lpstr>Office Theme</vt:lpstr>
      <vt:lpstr>AI VS Human Translation:  The Inevitable Replacement?</vt:lpstr>
      <vt:lpstr>PowerPoint 簡報</vt:lpstr>
      <vt:lpstr>Outline</vt:lpstr>
      <vt:lpstr>About Us</vt:lpstr>
      <vt:lpstr>PowerPoint 簡報</vt:lpstr>
      <vt:lpstr>School of Translation</vt:lpstr>
      <vt:lpstr>PowerPoint 簡報</vt:lpstr>
      <vt:lpstr>PowerPoint 簡報</vt:lpstr>
      <vt:lpstr>Deep Learning</vt:lpstr>
      <vt:lpstr>Deep Learning</vt:lpstr>
      <vt:lpstr>Deep Learning Research and Application Centre</vt:lpstr>
      <vt:lpstr>Projects (https://dlc.hsu.edu.hk/)</vt:lpstr>
      <vt:lpstr>Overview:  Translation Industry and Translation Technology</vt:lpstr>
      <vt:lpstr>What do translators mean for your business? What does a translator do?</vt:lpstr>
      <vt:lpstr>PowerPoint 簡報</vt:lpstr>
      <vt:lpstr>PowerPoint 簡報</vt:lpstr>
      <vt:lpstr>Types of Translation Technology</vt:lpstr>
      <vt:lpstr>Translation Technology</vt:lpstr>
      <vt:lpstr>Electronic Dictionaries</vt:lpstr>
      <vt:lpstr>Example: HSUHK Business Translation Index</vt:lpstr>
      <vt:lpstr>Translation Memory (TM)</vt:lpstr>
      <vt:lpstr>Translation Memory (TM)</vt:lpstr>
      <vt:lpstr>What does TM mean for your business?</vt:lpstr>
      <vt:lpstr>Terminology Database (Termbase)</vt:lpstr>
      <vt:lpstr>Terminology Database (Termbase)</vt:lpstr>
      <vt:lpstr>What do Termbases mean for your business?</vt:lpstr>
      <vt:lpstr>Machine Translation (MT) </vt:lpstr>
      <vt:lpstr>Methods</vt:lpstr>
      <vt:lpstr>Biological Neuron</vt:lpstr>
      <vt:lpstr>Artificial Neuron</vt:lpstr>
      <vt:lpstr>Artificial Neural Network: Many Neurons </vt:lpstr>
      <vt:lpstr>Deep Learning: Multiple Hidden Layers</vt:lpstr>
      <vt:lpstr>PowerPoint 簡報</vt:lpstr>
      <vt:lpstr>Image Translation</vt:lpstr>
      <vt:lpstr>Speech Translation</vt:lpstr>
      <vt:lpstr>Other Tools</vt:lpstr>
      <vt:lpstr>AI for Translation: Strengths, Weaknesses and the Way Forward</vt:lpstr>
      <vt:lpstr>Strengths</vt:lpstr>
      <vt:lpstr>Weaknesses</vt:lpstr>
      <vt:lpstr>The Way Forward</vt:lpstr>
      <vt:lpstr>PowerPoint 簡報</vt:lpstr>
      <vt:lpstr>The Way Forward</vt:lpstr>
      <vt:lpstr>PowerPoint 簡報</vt:lpstr>
      <vt:lpstr>Integrated Tools for Translation of Financial Documents</vt:lpstr>
      <vt:lpstr>Tool 1: IPO Translate</vt:lpstr>
      <vt:lpstr>Tool 2: FinTranX</vt:lpstr>
      <vt:lpstr>The Way Forward</vt:lpstr>
      <vt:lpstr>PowerPoint 簡報</vt:lpstr>
      <vt:lpstr>PowerPoint 簡報</vt:lpstr>
      <vt:lpstr>Thank you very much!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Talk</dc:title>
  <dc:creator>Sai Cheong Siu</dc:creator>
  <cp:lastModifiedBy>idibydi</cp:lastModifiedBy>
  <cp:revision>162</cp:revision>
  <cp:lastPrinted>2019-05-28T06:42:53Z</cp:lastPrinted>
  <dcterms:created xsi:type="dcterms:W3CDTF">2018-11-18T03:51:49Z</dcterms:created>
  <dcterms:modified xsi:type="dcterms:W3CDTF">2019-05-28T16:28:04Z</dcterms:modified>
</cp:coreProperties>
</file>